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539" autoAdjust="0"/>
  </p:normalViewPr>
  <p:slideViewPr>
    <p:cSldViewPr snapToGrid="0">
      <p:cViewPr varScale="1">
        <p:scale>
          <a:sx n="87" d="100"/>
          <a:sy n="87" d="100"/>
        </p:scale>
        <p:origin x="870" y="78"/>
      </p:cViewPr>
      <p:guideLst/>
    </p:cSldViewPr>
  </p:slideViewPr>
  <p:notesTextViewPr>
    <p:cViewPr>
      <p:scale>
        <a:sx n="1" d="1"/>
        <a:sy n="1" d="1"/>
      </p:scale>
      <p:origin x="0" y="-262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C61B7D-2546-442D-8BBE-87D7439D9353}" type="datetimeFigureOut">
              <a:rPr lang="zh-CN" altLang="en-US" smtClean="0"/>
              <a:t>2017/4/27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C91F8-3F06-48EE-B24D-D4B99B0DD081}" type="slidenum">
              <a:rPr lang="zh-CN" altLang="en-US" smtClean="0"/>
              <a:t>‹#›</a:t>
            </a:fld>
            <a:endParaRPr lang="zh-CN" altLang="en-US"/>
          </a:p>
        </p:txBody>
      </p:sp>
    </p:spTree>
    <p:extLst>
      <p:ext uri="{BB962C8B-B14F-4D97-AF65-F5344CB8AC3E}">
        <p14:creationId xmlns:p14="http://schemas.microsoft.com/office/powerpoint/2010/main" val="1528234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Open Day </a:t>
            </a:r>
            <a:r>
              <a:rPr lang="zh-CN" altLang="en-US" dirty="0"/>
              <a:t>最后一个分享， 来自于</a:t>
            </a:r>
            <a:r>
              <a:rPr lang="en-US" altLang="zh-CN" dirty="0"/>
              <a:t>Epic</a:t>
            </a:r>
            <a:r>
              <a:rPr lang="zh-CN" altLang="en-US" dirty="0"/>
              <a:t>自己的</a:t>
            </a:r>
            <a:r>
              <a:rPr lang="en-US" altLang="zh-CN" dirty="0"/>
              <a:t>《Paragon》</a:t>
            </a:r>
            <a:r>
              <a:rPr lang="zh-CN" altLang="en-US" dirty="0"/>
              <a:t>（中文名</a:t>
            </a:r>
            <a:r>
              <a:rPr lang="en-US" altLang="zh-CN" dirty="0"/>
              <a:t>《</a:t>
            </a:r>
            <a:r>
              <a:rPr lang="zh-CN" altLang="en-US" dirty="0"/>
              <a:t>虚幻争霸</a:t>
            </a:r>
            <a:r>
              <a:rPr lang="en-US" altLang="zh-CN" dirty="0"/>
              <a:t>》</a:t>
            </a:r>
            <a:r>
              <a:rPr lang="zh-CN" altLang="en-US" dirty="0"/>
              <a:t>）， 台上分享的小哥是</a:t>
            </a:r>
            <a:r>
              <a:rPr lang="en-US" altLang="zh-CN" dirty="0"/>
              <a:t>Epic</a:t>
            </a:r>
            <a:r>
              <a:rPr lang="zh-CN" altLang="en-US" dirty="0"/>
              <a:t>的</a:t>
            </a:r>
            <a:r>
              <a:rPr lang="en-US" altLang="zh-CN" dirty="0"/>
              <a:t>TA</a:t>
            </a:r>
            <a:r>
              <a:rPr lang="zh-CN" altLang="en-US" dirty="0"/>
              <a:t>， 封面是新英雄“冰霜女巫”， 设定主题词是“邪恶， 冷艳”（</a:t>
            </a:r>
            <a:r>
              <a:rPr lang="en-US" altLang="zh-CN" dirty="0"/>
              <a:t>PS</a:t>
            </a:r>
            <a:r>
              <a:rPr lang="zh-CN" altLang="en-US" dirty="0"/>
              <a:t>：总感觉跟邪恶不太沾边。。。）</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1</a:t>
            </a:fld>
            <a:endParaRPr lang="zh-CN" altLang="en-US"/>
          </a:p>
        </p:txBody>
      </p:sp>
    </p:spTree>
    <p:extLst>
      <p:ext uri="{BB962C8B-B14F-4D97-AF65-F5344CB8AC3E}">
        <p14:creationId xmlns:p14="http://schemas.microsoft.com/office/powerpoint/2010/main" val="2655160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120+</a:t>
            </a:r>
            <a:r>
              <a:rPr lang="zh-CN" altLang="en-US" dirty="0"/>
              <a:t>的皮肤（皮肤制作成本相对英雄来说比较低）</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10</a:t>
            </a:fld>
            <a:endParaRPr lang="zh-CN" altLang="en-US"/>
          </a:p>
        </p:txBody>
      </p:sp>
    </p:spTree>
    <p:extLst>
      <p:ext uri="{BB962C8B-B14F-4D97-AF65-F5344CB8AC3E}">
        <p14:creationId xmlns:p14="http://schemas.microsoft.com/office/powerpoint/2010/main" val="48384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角色制作流程中用到的软件：</a:t>
            </a:r>
            <a:endParaRPr lang="en-US" altLang="zh-CN" dirty="0"/>
          </a:p>
          <a:p>
            <a:r>
              <a:rPr lang="en-US" altLang="zh-CN" dirty="0"/>
              <a:t>Photo Shop</a:t>
            </a:r>
          </a:p>
          <a:p>
            <a:r>
              <a:rPr lang="en-US" altLang="zh-CN" dirty="0"/>
              <a:t>Substance Designer</a:t>
            </a:r>
          </a:p>
          <a:p>
            <a:r>
              <a:rPr lang="zh-CN" altLang="en-US" dirty="0"/>
              <a:t>？？？（另外一个贴图软件）</a:t>
            </a:r>
            <a:endParaRPr lang="en-US" altLang="zh-CN" dirty="0"/>
          </a:p>
          <a:p>
            <a:r>
              <a:rPr lang="en-US" altLang="zh-CN" dirty="0"/>
              <a:t>3DS Max</a:t>
            </a:r>
          </a:p>
          <a:p>
            <a:r>
              <a:rPr lang="zh-CN" altLang="en-US" dirty="0"/>
              <a:t>？？？（版本控制软件）</a:t>
            </a:r>
            <a:endParaRPr lang="en-US" altLang="zh-CN" dirty="0"/>
          </a:p>
          <a:p>
            <a:r>
              <a:rPr lang="zh-CN" altLang="en-US" dirty="0"/>
              <a:t>所有的这些通过</a:t>
            </a:r>
            <a:r>
              <a:rPr lang="en-US" altLang="zh-CN" dirty="0"/>
              <a:t>Substance Painter</a:t>
            </a:r>
            <a:r>
              <a:rPr lang="zh-CN" altLang="en-US" dirty="0"/>
              <a:t>整合， 最后导出至</a:t>
            </a:r>
            <a:r>
              <a:rPr lang="en-US" altLang="zh-CN" dirty="0"/>
              <a:t>UE4</a:t>
            </a:r>
            <a:r>
              <a:rPr lang="zh-CN" altLang="en-US" dirty="0"/>
              <a:t>使用</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11</a:t>
            </a:fld>
            <a:endParaRPr lang="zh-CN" altLang="en-US"/>
          </a:p>
        </p:txBody>
      </p:sp>
    </p:spTree>
    <p:extLst>
      <p:ext uri="{BB962C8B-B14F-4D97-AF65-F5344CB8AC3E}">
        <p14:creationId xmlns:p14="http://schemas.microsoft.com/office/powerpoint/2010/main" val="2958271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《Paragon》 </a:t>
            </a:r>
            <a:r>
              <a:rPr lang="zh-CN" altLang="en-US" dirty="0"/>
              <a:t>以 </a:t>
            </a:r>
            <a:r>
              <a:rPr lang="en-US" altLang="zh-CN" dirty="0"/>
              <a:t>Material Functions</a:t>
            </a:r>
            <a:r>
              <a:rPr lang="zh-CN" altLang="en-US" dirty="0"/>
              <a:t>的方式对角色的材质进行组织（可视化</a:t>
            </a:r>
            <a:r>
              <a:rPr lang="en-US" altLang="zh-CN" dirty="0" err="1"/>
              <a:t>Shader</a:t>
            </a:r>
            <a:r>
              <a:rPr lang="zh-CN" altLang="en-US" dirty="0"/>
              <a:t>节点 </a:t>
            </a:r>
            <a:r>
              <a:rPr lang="en-US" altLang="zh-CN" dirty="0"/>
              <a:t>-&gt; Material Functions</a:t>
            </a:r>
            <a:r>
              <a:rPr lang="en-US" altLang="zh-CN" baseline="0" dirty="0"/>
              <a:t> -&gt; </a:t>
            </a:r>
            <a:r>
              <a:rPr lang="zh-CN" altLang="en-US" baseline="0" dirty="0"/>
              <a:t>最终的角色材质）</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12</a:t>
            </a:fld>
            <a:endParaRPr lang="zh-CN" altLang="en-US"/>
          </a:p>
        </p:txBody>
      </p:sp>
    </p:spTree>
    <p:extLst>
      <p:ext uri="{BB962C8B-B14F-4D97-AF65-F5344CB8AC3E}">
        <p14:creationId xmlns:p14="http://schemas.microsoft.com/office/powerpoint/2010/main" val="4172050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Tiling</a:t>
            </a:r>
            <a:r>
              <a:rPr lang="zh-CN" altLang="en-US" dirty="0"/>
              <a:t>的 </a:t>
            </a:r>
            <a:r>
              <a:rPr lang="en-US" altLang="zh-CN" dirty="0"/>
              <a:t>material</a:t>
            </a:r>
            <a:r>
              <a:rPr lang="zh-CN" altLang="en-US" dirty="0"/>
              <a:t>通过分频的概念</a:t>
            </a:r>
            <a:r>
              <a:rPr lang="en-US" altLang="zh-CN" dirty="0"/>
              <a:t>.</a:t>
            </a:r>
            <a:r>
              <a:rPr lang="zh-CN" altLang="en-US" dirty="0"/>
              <a:t>吧细节进行细节贴图分配可以在大量公用贴图素材的情况下</a:t>
            </a:r>
            <a:r>
              <a:rPr lang="en-US" altLang="zh-CN" dirty="0"/>
              <a:t>.</a:t>
            </a:r>
            <a:r>
              <a:rPr lang="zh-CN" altLang="en-US" dirty="0"/>
              <a:t>吧角色贴图精度提高到新高度</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13</a:t>
            </a:fld>
            <a:endParaRPr lang="zh-CN" altLang="en-US"/>
          </a:p>
        </p:txBody>
      </p:sp>
    </p:spTree>
    <p:extLst>
      <p:ext uri="{BB962C8B-B14F-4D97-AF65-F5344CB8AC3E}">
        <p14:creationId xmlns:p14="http://schemas.microsoft.com/office/powerpoint/2010/main" val="3785432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Material Functions</a:t>
            </a:r>
            <a:r>
              <a:rPr lang="zh-CN" altLang="en-US" dirty="0"/>
              <a:t>的基础上， 美术可以对材质进行组织和扩展，该图是一个简单材质示例</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14</a:t>
            </a:fld>
            <a:endParaRPr lang="zh-CN" altLang="en-US"/>
          </a:p>
        </p:txBody>
      </p:sp>
    </p:spTree>
    <p:extLst>
      <p:ext uri="{BB962C8B-B14F-4D97-AF65-F5344CB8AC3E}">
        <p14:creationId xmlns:p14="http://schemas.microsoft.com/office/powerpoint/2010/main" val="785585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复杂材质的示例。 </a:t>
            </a:r>
            <a:endParaRPr lang="en-US" altLang="zh-CN" dirty="0" smtClean="0"/>
          </a:p>
          <a:p>
            <a:r>
              <a:rPr lang="en-US" altLang="zh-CN" dirty="0" smtClean="0"/>
              <a:t>PS</a:t>
            </a:r>
            <a:r>
              <a:rPr lang="zh-CN" altLang="en-US" dirty="0" smtClean="0"/>
              <a:t>：提到</a:t>
            </a:r>
            <a:r>
              <a:rPr lang="zh-CN" altLang="en-US" dirty="0"/>
              <a:t>的</a:t>
            </a:r>
            <a:r>
              <a:rPr lang="zh-CN" altLang="en-US" dirty="0" smtClean="0"/>
              <a:t>细节</a:t>
            </a:r>
            <a:endParaRPr lang="en-US" altLang="zh-CN" dirty="0" smtClean="0"/>
          </a:p>
          <a:p>
            <a:pPr marL="628650" lvl="1" indent="-171450">
              <a:buFont typeface="Arial" panose="020B0604020202020204" pitchFamily="34" charset="0"/>
              <a:buChar char="•"/>
            </a:pPr>
            <a:r>
              <a:rPr lang="zh-CN" altLang="en-US" dirty="0" smtClean="0"/>
              <a:t>当</a:t>
            </a:r>
            <a:r>
              <a:rPr lang="zh-CN" altLang="en-US" dirty="0"/>
              <a:t>角色的性能造成问题的时候</a:t>
            </a:r>
            <a:r>
              <a:rPr lang="en-US" altLang="zh-CN" dirty="0" smtClean="0"/>
              <a:t>, </a:t>
            </a:r>
            <a:r>
              <a:rPr lang="zh-CN" altLang="en-US" dirty="0" smtClean="0"/>
              <a:t>只需</a:t>
            </a:r>
            <a:r>
              <a:rPr lang="zh-CN" altLang="en-US" dirty="0"/>
              <a:t>要对抽象的</a:t>
            </a:r>
            <a:r>
              <a:rPr lang="en-US" altLang="zh-CN" dirty="0"/>
              <a:t>material</a:t>
            </a:r>
            <a:r>
              <a:rPr lang="zh-CN" altLang="en-US" dirty="0"/>
              <a:t> </a:t>
            </a:r>
            <a:r>
              <a:rPr lang="en-US" altLang="zh-CN" dirty="0"/>
              <a:t>function</a:t>
            </a:r>
            <a:r>
              <a:rPr lang="zh-CN" altLang="en-US" dirty="0"/>
              <a:t>进行优化</a:t>
            </a:r>
            <a:r>
              <a:rPr lang="en-US" altLang="zh-CN" dirty="0"/>
              <a:t>. </a:t>
            </a:r>
            <a:endParaRPr lang="en-US" altLang="zh-CN" dirty="0" smtClean="0"/>
          </a:p>
          <a:p>
            <a:pPr marL="628650" lvl="1" indent="-171450">
              <a:buFont typeface="Arial" panose="020B0604020202020204" pitchFamily="34" charset="0"/>
              <a:buChar char="•"/>
            </a:pPr>
            <a:r>
              <a:rPr lang="zh-CN" altLang="en-US" dirty="0" smtClean="0"/>
              <a:t>不会</a:t>
            </a:r>
            <a:r>
              <a:rPr lang="zh-CN" altLang="en-US" dirty="0"/>
              <a:t>造成额外的制作工作量</a:t>
            </a:r>
            <a:r>
              <a:rPr lang="en-US" altLang="zh-CN" dirty="0"/>
              <a:t>(</a:t>
            </a:r>
            <a:r>
              <a:rPr lang="zh-CN" altLang="en-US" dirty="0"/>
              <a:t>之前的情况是程序决定优化性能后</a:t>
            </a:r>
            <a:r>
              <a:rPr lang="en-US" altLang="zh-CN" dirty="0" smtClean="0"/>
              <a:t>, </a:t>
            </a:r>
            <a:r>
              <a:rPr lang="zh-CN" altLang="en-US" dirty="0" smtClean="0"/>
              <a:t>美术</a:t>
            </a:r>
            <a:r>
              <a:rPr lang="zh-CN" altLang="en-US" dirty="0"/>
              <a:t>都必须要对着新效果重新迭代美术</a:t>
            </a:r>
            <a:r>
              <a:rPr lang="zh-CN" altLang="en-US" dirty="0" smtClean="0"/>
              <a:t>资源</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15</a:t>
            </a:fld>
            <a:endParaRPr lang="zh-CN" altLang="en-US"/>
          </a:p>
        </p:txBody>
      </p:sp>
    </p:spTree>
    <p:extLst>
      <p:ext uri="{BB962C8B-B14F-4D97-AF65-F5344CB8AC3E}">
        <p14:creationId xmlns:p14="http://schemas.microsoft.com/office/powerpoint/2010/main" val="2045085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a:t>
            </a:r>
            <a:r>
              <a:rPr lang="en-US" altLang="zh-CN" dirty="0"/>
              <a:t>Material Function</a:t>
            </a:r>
            <a:r>
              <a:rPr lang="zh-CN" altLang="en-US" dirty="0"/>
              <a:t>都可以自定义输入（如色彩控制， 污渍， 划痕， </a:t>
            </a:r>
            <a:r>
              <a:rPr lang="en-US" altLang="zh-CN" dirty="0"/>
              <a:t>Tiling</a:t>
            </a:r>
            <a:r>
              <a:rPr lang="zh-CN" altLang="en-US" dirty="0"/>
              <a:t>）</a:t>
            </a:r>
            <a:endParaRPr lang="en-US" altLang="zh-CN" dirty="0"/>
          </a:p>
          <a:p>
            <a:r>
              <a:rPr lang="zh-CN" altLang="en-US" dirty="0"/>
              <a:t>也会有统一的输入值（菲涅耳强度， 不透明度） </a:t>
            </a:r>
            <a:endParaRPr lang="en-US" altLang="zh-CN" dirty="0" smtClean="0"/>
          </a:p>
          <a:p>
            <a:endParaRPr lang="en-US" altLang="zh-CN" dirty="0" smtClean="0"/>
          </a:p>
          <a:p>
            <a:r>
              <a:rPr lang="en-US" altLang="zh-CN" dirty="0" smtClean="0"/>
              <a:t>PS</a:t>
            </a:r>
            <a:r>
              <a:rPr lang="zh-CN" altLang="en-US" dirty="0" smtClean="0"/>
              <a:t>：这里</a:t>
            </a:r>
            <a:r>
              <a:rPr lang="zh-CN" altLang="en-US" dirty="0"/>
              <a:t>使用</a:t>
            </a:r>
            <a:r>
              <a:rPr lang="en-US" altLang="zh-CN" dirty="0"/>
              <a:t>material function</a:t>
            </a:r>
            <a:r>
              <a:rPr lang="zh-CN" altLang="en-US" dirty="0"/>
              <a:t>有个很好的好处</a:t>
            </a:r>
            <a:r>
              <a:rPr lang="en-US" altLang="zh-CN" dirty="0"/>
              <a:t>:</a:t>
            </a:r>
            <a:r>
              <a:rPr lang="zh-CN" altLang="en-US" dirty="0"/>
              <a:t>对贴图进行了非常好的分频</a:t>
            </a:r>
            <a:r>
              <a:rPr lang="en-US" altLang="zh-CN" dirty="0"/>
              <a:t>.</a:t>
            </a:r>
          </a:p>
          <a:p>
            <a:pPr marL="628650" lvl="1" indent="-171450">
              <a:buFont typeface="Arial" panose="020B0604020202020204" pitchFamily="34" charset="0"/>
              <a:buChar char="•"/>
            </a:pPr>
            <a:r>
              <a:rPr lang="zh-CN" altLang="en-US" dirty="0"/>
              <a:t>比如以前的流程</a:t>
            </a:r>
            <a:r>
              <a:rPr lang="zh-CN" altLang="en-US" dirty="0" smtClean="0"/>
              <a:t>中，我们</a:t>
            </a:r>
            <a:r>
              <a:rPr lang="zh-CN" altLang="en-US" dirty="0"/>
              <a:t>必须记录粗糙度的细微变化到贴图</a:t>
            </a:r>
            <a:r>
              <a:rPr lang="en-US" altLang="zh-CN" dirty="0" smtClean="0"/>
              <a:t>. </a:t>
            </a:r>
          </a:p>
          <a:p>
            <a:pPr marL="628650" lvl="1" indent="-171450">
              <a:buFont typeface="Arial" panose="020B0604020202020204" pitchFamily="34" charset="0"/>
              <a:buChar char="•"/>
            </a:pPr>
            <a:r>
              <a:rPr lang="zh-CN" altLang="en-US" dirty="0" smtClean="0"/>
              <a:t>在制作过程中</a:t>
            </a:r>
            <a:r>
              <a:rPr lang="en-US" altLang="zh-CN" dirty="0" smtClean="0"/>
              <a:t>. </a:t>
            </a:r>
            <a:r>
              <a:rPr lang="zh-CN" altLang="en-US" dirty="0" smtClean="0"/>
              <a:t>我们可能通过粗糙度纹理中仅有</a:t>
            </a:r>
            <a:r>
              <a:rPr lang="en-US" altLang="zh-CN" dirty="0" smtClean="0"/>
              <a:t>0.05</a:t>
            </a:r>
            <a:r>
              <a:rPr lang="zh-CN" altLang="en-US" dirty="0"/>
              <a:t>的数值变化</a:t>
            </a:r>
            <a:r>
              <a:rPr lang="zh-CN" altLang="en-US" dirty="0" smtClean="0"/>
              <a:t>来营造</a:t>
            </a:r>
            <a:r>
              <a:rPr lang="zh-CN" altLang="en-US" dirty="0"/>
              <a:t>质感对比效果</a:t>
            </a:r>
            <a:r>
              <a:rPr lang="en-US" altLang="zh-CN" dirty="0"/>
              <a:t>. </a:t>
            </a:r>
            <a:r>
              <a:rPr lang="zh-CN" altLang="en-US" dirty="0" smtClean="0"/>
              <a:t>而贴图发布时一般是使用有损压缩，这种</a:t>
            </a:r>
            <a:r>
              <a:rPr lang="zh-CN" altLang="en-US" dirty="0"/>
              <a:t>细节</a:t>
            </a:r>
            <a:r>
              <a:rPr lang="zh-CN" altLang="en-US" dirty="0" smtClean="0"/>
              <a:t>纹理会由于有损压缩质量降低非常多</a:t>
            </a:r>
            <a:r>
              <a:rPr lang="en-US" altLang="zh-CN" dirty="0" smtClean="0"/>
              <a:t>.</a:t>
            </a:r>
            <a:endParaRPr lang="en-US" altLang="zh-CN" dirty="0"/>
          </a:p>
          <a:p>
            <a:pPr marL="628650" lvl="1" indent="-171450">
              <a:buFont typeface="Arial" panose="020B0604020202020204" pitchFamily="34" charset="0"/>
              <a:buChar char="•"/>
            </a:pPr>
            <a:r>
              <a:rPr lang="en-US" altLang="zh-CN" dirty="0"/>
              <a:t>Function</a:t>
            </a:r>
            <a:r>
              <a:rPr lang="zh-CN" altLang="en-US" dirty="0"/>
              <a:t>对于这种细节处理能有</a:t>
            </a:r>
            <a:r>
              <a:rPr lang="zh-CN" altLang="en-US" dirty="0" smtClean="0"/>
              <a:t>个基准值</a:t>
            </a:r>
            <a:r>
              <a:rPr lang="zh-CN" altLang="en-US" dirty="0"/>
              <a:t>和调整</a:t>
            </a:r>
            <a:r>
              <a:rPr lang="zh-CN" altLang="en-US" dirty="0" smtClean="0"/>
              <a:t>值。 对于</a:t>
            </a:r>
            <a:r>
              <a:rPr lang="zh-CN" altLang="en-US" dirty="0"/>
              <a:t>细节纹理直接使用</a:t>
            </a:r>
            <a:r>
              <a:rPr lang="en-US" altLang="zh-CN" dirty="0"/>
              <a:t>0-1</a:t>
            </a:r>
            <a:r>
              <a:rPr lang="zh-CN" altLang="en-US" dirty="0"/>
              <a:t>的值域</a:t>
            </a:r>
            <a:r>
              <a:rPr lang="zh-CN" altLang="en-US" dirty="0" smtClean="0"/>
              <a:t>储存， 然后</a:t>
            </a:r>
            <a:r>
              <a:rPr lang="zh-CN" altLang="en-US" dirty="0"/>
              <a:t>在</a:t>
            </a:r>
            <a:r>
              <a:rPr lang="en-US" altLang="zh-CN" dirty="0" err="1"/>
              <a:t>shader</a:t>
            </a:r>
            <a:r>
              <a:rPr lang="zh-CN" altLang="en-US" dirty="0"/>
              <a:t>中进行</a:t>
            </a:r>
            <a:r>
              <a:rPr lang="en-US" altLang="zh-CN" dirty="0"/>
              <a:t>Add</a:t>
            </a:r>
            <a:r>
              <a:rPr lang="zh-CN" altLang="en-US" dirty="0" smtClean="0"/>
              <a:t>和</a:t>
            </a:r>
            <a:r>
              <a:rPr lang="en-US" altLang="zh-CN" dirty="0" smtClean="0"/>
              <a:t>Scale </a:t>
            </a:r>
            <a:r>
              <a:rPr lang="zh-CN" altLang="en-US" dirty="0"/>
              <a:t>还原到</a:t>
            </a:r>
            <a:r>
              <a:rPr lang="en-US" altLang="zh-CN" dirty="0"/>
              <a:t>0.05</a:t>
            </a:r>
            <a:r>
              <a:rPr lang="zh-CN" altLang="en-US" dirty="0"/>
              <a:t>的细节</a:t>
            </a:r>
            <a:r>
              <a:rPr lang="zh-CN" altLang="en-US" dirty="0" smtClean="0"/>
              <a:t>中。这样， 既</a:t>
            </a:r>
            <a:r>
              <a:rPr lang="zh-CN" altLang="en-US" dirty="0"/>
              <a:t>能通过参数调节各层细节的大致参数</a:t>
            </a:r>
            <a:r>
              <a:rPr lang="en-US" altLang="zh-CN" dirty="0"/>
              <a:t>.</a:t>
            </a:r>
            <a:r>
              <a:rPr lang="zh-CN" altLang="en-US" dirty="0"/>
              <a:t>又能调节细节的偏移</a:t>
            </a:r>
            <a:r>
              <a:rPr lang="zh-CN" altLang="en-US" dirty="0" smtClean="0"/>
              <a:t>程度。</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16</a:t>
            </a:fld>
            <a:endParaRPr lang="zh-CN" altLang="en-US"/>
          </a:p>
        </p:txBody>
      </p:sp>
    </p:spTree>
    <p:extLst>
      <p:ext uri="{BB962C8B-B14F-4D97-AF65-F5344CB8AC3E}">
        <p14:creationId xmlns:p14="http://schemas.microsoft.com/office/powerpoint/2010/main" val="556829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Paragon</a:t>
            </a:r>
            <a:r>
              <a:rPr lang="zh-CN" altLang="en-US" dirty="0"/>
              <a:t>的材质库</a:t>
            </a:r>
            <a:r>
              <a:rPr lang="zh-CN" altLang="en-US" dirty="0" smtClean="0"/>
              <a:t>展示</a:t>
            </a:r>
            <a:endParaRPr lang="en-US" altLang="zh-CN" dirty="0" smtClean="0"/>
          </a:p>
          <a:p>
            <a:r>
              <a:rPr lang="en-US" altLang="zh-CN" dirty="0" smtClean="0"/>
              <a:t>PS</a:t>
            </a:r>
            <a:r>
              <a:rPr lang="zh-CN" altLang="en-US" dirty="0" smtClean="0"/>
              <a:t>：使用的光照环境是</a:t>
            </a:r>
            <a:r>
              <a:rPr lang="en-US" altLang="zh-CN" dirty="0" smtClean="0"/>
              <a:t>TA</a:t>
            </a:r>
            <a:r>
              <a:rPr lang="zh-CN" altLang="en-US" dirty="0"/>
              <a:t>提供的标准化的场景光照</a:t>
            </a:r>
            <a:r>
              <a:rPr lang="en-US" altLang="zh-CN" dirty="0" smtClean="0"/>
              <a:t>. </a:t>
            </a:r>
            <a:r>
              <a:rPr lang="zh-CN" altLang="en-US" dirty="0" smtClean="0"/>
              <a:t>对于</a:t>
            </a:r>
            <a:r>
              <a:rPr lang="zh-CN" altLang="en-US" dirty="0"/>
              <a:t>区分是材质贴图问题还是灯光问题有</a:t>
            </a:r>
            <a:r>
              <a:rPr lang="zh-CN" altLang="en-US" dirty="0" smtClean="0"/>
              <a:t>决定性作用</a:t>
            </a:r>
            <a:r>
              <a:rPr lang="zh-CN" altLang="en-US" dirty="0" smtClean="0"/>
              <a:t>， 非常</a:t>
            </a:r>
            <a:r>
              <a:rPr lang="zh-CN" altLang="en-US" dirty="0" smtClean="0"/>
              <a:t>重要</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17</a:t>
            </a:fld>
            <a:endParaRPr lang="zh-CN" altLang="en-US"/>
          </a:p>
        </p:txBody>
      </p:sp>
    </p:spTree>
    <p:extLst>
      <p:ext uri="{BB962C8B-B14F-4D97-AF65-F5344CB8AC3E}">
        <p14:creationId xmlns:p14="http://schemas.microsoft.com/office/powerpoint/2010/main" val="143695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Paragon</a:t>
            </a:r>
            <a:r>
              <a:rPr lang="zh-CN" altLang="en-US" dirty="0"/>
              <a:t>的材质库展示</a:t>
            </a:r>
          </a:p>
          <a:p>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18</a:t>
            </a:fld>
            <a:endParaRPr lang="zh-CN" altLang="en-US"/>
          </a:p>
        </p:txBody>
      </p:sp>
    </p:spTree>
    <p:extLst>
      <p:ext uri="{BB962C8B-B14F-4D97-AF65-F5344CB8AC3E}">
        <p14:creationId xmlns:p14="http://schemas.microsoft.com/office/powerpoint/2010/main" val="3138350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Paragon</a:t>
            </a:r>
            <a:r>
              <a:rPr lang="zh-CN" altLang="en-US" dirty="0"/>
              <a:t>的材质库展示</a:t>
            </a:r>
          </a:p>
          <a:p>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19</a:t>
            </a:fld>
            <a:endParaRPr lang="zh-CN" altLang="en-US"/>
          </a:p>
        </p:txBody>
      </p:sp>
    </p:spTree>
    <p:extLst>
      <p:ext uri="{BB962C8B-B14F-4D97-AF65-F5344CB8AC3E}">
        <p14:creationId xmlns:p14="http://schemas.microsoft.com/office/powerpoint/2010/main" val="4285521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Paragon</a:t>
            </a:r>
            <a:r>
              <a:rPr lang="zh-CN" altLang="en-US" b="1" dirty="0"/>
              <a:t>的</a:t>
            </a:r>
            <a:r>
              <a:rPr lang="zh-CN" altLang="en-US" b="1" dirty="0" smtClean="0"/>
              <a:t>介绍</a:t>
            </a:r>
            <a:endParaRPr lang="en-US" altLang="zh-CN" dirty="0" smtClean="0"/>
          </a:p>
          <a:p>
            <a:endParaRPr lang="en-US" altLang="zh-CN" dirty="0" smtClean="0"/>
          </a:p>
          <a:p>
            <a:r>
              <a:rPr lang="en-US" altLang="zh-CN" dirty="0" smtClean="0"/>
              <a:t>PS</a:t>
            </a:r>
            <a:r>
              <a:rPr lang="zh-CN" altLang="en-US" dirty="0" smtClean="0"/>
              <a:t>：</a:t>
            </a:r>
            <a:r>
              <a:rPr lang="en-US" altLang="zh-CN" dirty="0" smtClean="0"/>
              <a:t> </a:t>
            </a:r>
            <a:r>
              <a:rPr lang="zh-CN" altLang="en-US" dirty="0"/>
              <a:t>这么复杂的着色居然能在</a:t>
            </a:r>
            <a:r>
              <a:rPr lang="en-US" altLang="zh-CN" dirty="0"/>
              <a:t>ps4</a:t>
            </a:r>
            <a:r>
              <a:rPr lang="zh-CN" altLang="en-US" dirty="0"/>
              <a:t>上</a:t>
            </a:r>
            <a:r>
              <a:rPr lang="en-US" altLang="zh-CN" dirty="0" smtClean="0"/>
              <a:t>1080p</a:t>
            </a:r>
            <a:r>
              <a:rPr lang="zh-CN" altLang="en-US" dirty="0" smtClean="0"/>
              <a:t>分辨率下以</a:t>
            </a:r>
            <a:r>
              <a:rPr lang="en-US" altLang="zh-CN" dirty="0" smtClean="0"/>
              <a:t>60fps</a:t>
            </a:r>
            <a:r>
              <a:rPr lang="zh-CN" altLang="en-US" dirty="0"/>
              <a:t>的速度进行渲染</a:t>
            </a:r>
            <a:r>
              <a:rPr lang="en-US" altLang="zh-CN" dirty="0" smtClean="0"/>
              <a:t>,  </a:t>
            </a:r>
            <a:r>
              <a:rPr lang="zh-CN" altLang="en-US" dirty="0" smtClean="0"/>
              <a:t>说明</a:t>
            </a:r>
            <a:r>
              <a:rPr lang="zh-CN" altLang="en-US" dirty="0"/>
              <a:t>虽然带来了复杂</a:t>
            </a:r>
            <a:r>
              <a:rPr lang="zh-CN" altLang="en-US" dirty="0" smtClean="0"/>
              <a:t>效果， 但是</a:t>
            </a:r>
            <a:r>
              <a:rPr lang="zh-CN" altLang="en-US" dirty="0"/>
              <a:t>一旦达到美术目的</a:t>
            </a:r>
            <a:r>
              <a:rPr lang="en-US" altLang="zh-CN" dirty="0" smtClean="0"/>
              <a:t>, </a:t>
            </a:r>
            <a:r>
              <a:rPr lang="zh-CN" altLang="en-US" dirty="0" smtClean="0"/>
              <a:t>就</a:t>
            </a:r>
            <a:r>
              <a:rPr lang="zh-CN" altLang="en-US" dirty="0"/>
              <a:t>不用额外的进行资源堆量提升效果了</a:t>
            </a:r>
            <a:r>
              <a:rPr lang="en-US" altLang="zh-CN" dirty="0" smtClean="0"/>
              <a:t>. </a:t>
            </a:r>
            <a:r>
              <a:rPr lang="zh-CN" altLang="en-US" dirty="0" smtClean="0"/>
              <a:t>也</a:t>
            </a:r>
            <a:r>
              <a:rPr lang="zh-CN" altLang="en-US" dirty="0"/>
              <a:t>是一</a:t>
            </a:r>
            <a:r>
              <a:rPr lang="zh-CN" altLang="en-US" dirty="0" smtClean="0"/>
              <a:t>种可取的思路。</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2</a:t>
            </a:fld>
            <a:endParaRPr lang="zh-CN" altLang="en-US"/>
          </a:p>
        </p:txBody>
      </p:sp>
    </p:spTree>
    <p:extLst>
      <p:ext uri="{BB962C8B-B14F-4D97-AF65-F5344CB8AC3E}">
        <p14:creationId xmlns:p14="http://schemas.microsoft.com/office/powerpoint/2010/main" val="156308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打开材质编辑器查看某个材质</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20</a:t>
            </a:fld>
            <a:endParaRPr lang="zh-CN" altLang="en-US"/>
          </a:p>
        </p:txBody>
      </p:sp>
    </p:spTree>
    <p:extLst>
      <p:ext uri="{BB962C8B-B14F-4D97-AF65-F5344CB8AC3E}">
        <p14:creationId xmlns:p14="http://schemas.microsoft.com/office/powerpoint/2010/main" val="2796494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某个材质的节点连接情况</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21</a:t>
            </a:fld>
            <a:endParaRPr lang="zh-CN" altLang="en-US"/>
          </a:p>
        </p:txBody>
      </p:sp>
    </p:spTree>
    <p:extLst>
      <p:ext uri="{BB962C8B-B14F-4D97-AF65-F5344CB8AC3E}">
        <p14:creationId xmlns:p14="http://schemas.microsoft.com/office/powerpoint/2010/main" val="3898570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某个材质的节点连接情况</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22</a:t>
            </a:fld>
            <a:endParaRPr lang="zh-CN" altLang="en-US"/>
          </a:p>
        </p:txBody>
      </p:sp>
    </p:spTree>
    <p:extLst>
      <p:ext uri="{BB962C8B-B14F-4D97-AF65-F5344CB8AC3E}">
        <p14:creationId xmlns:p14="http://schemas.microsoft.com/office/powerpoint/2010/main" val="1769524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Mask</a:t>
            </a:r>
            <a:r>
              <a:rPr lang="zh-CN" altLang="en-US" dirty="0"/>
              <a:t>图</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23</a:t>
            </a:fld>
            <a:endParaRPr lang="zh-CN" altLang="en-US"/>
          </a:p>
        </p:txBody>
      </p:sp>
    </p:spTree>
    <p:extLst>
      <p:ext uri="{BB962C8B-B14F-4D97-AF65-F5344CB8AC3E}">
        <p14:creationId xmlns:p14="http://schemas.microsoft.com/office/powerpoint/2010/main" val="1509397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Mask</a:t>
            </a:r>
            <a:r>
              <a:rPr lang="zh-CN" altLang="en-US" dirty="0"/>
              <a:t>图（</a:t>
            </a:r>
            <a:r>
              <a:rPr lang="en-US" altLang="zh-CN" dirty="0"/>
              <a:t>4</a:t>
            </a:r>
            <a:r>
              <a:rPr lang="zh-CN" altLang="en-US" dirty="0"/>
              <a:t>通道）：</a:t>
            </a:r>
            <a:endParaRPr lang="en-US" altLang="zh-CN" dirty="0"/>
          </a:p>
          <a:p>
            <a:r>
              <a:rPr lang="en-US" altLang="zh-CN" baseline="0" dirty="0"/>
              <a:t>    1.</a:t>
            </a:r>
            <a:r>
              <a:rPr lang="zh-CN" altLang="en-US" baseline="0" dirty="0"/>
              <a:t>定义刮擦</a:t>
            </a:r>
            <a:endParaRPr lang="en-US" altLang="zh-CN" baseline="0" dirty="0"/>
          </a:p>
          <a:p>
            <a:r>
              <a:rPr lang="en-US" altLang="zh-CN" baseline="0" dirty="0"/>
              <a:t>    2.</a:t>
            </a:r>
            <a:r>
              <a:rPr lang="zh-CN" altLang="en-US" baseline="0" dirty="0"/>
              <a:t>定义污痕</a:t>
            </a:r>
            <a:endParaRPr lang="en-US" altLang="zh-CN" baseline="0" dirty="0"/>
          </a:p>
          <a:p>
            <a:r>
              <a:rPr lang="en-US" altLang="zh-CN" baseline="0" dirty="0"/>
              <a:t>    3.</a:t>
            </a:r>
            <a:r>
              <a:rPr lang="zh-CN" altLang="en-US" baseline="0" dirty="0"/>
              <a:t>定义</a:t>
            </a:r>
            <a:r>
              <a:rPr lang="en-US" altLang="zh-CN" baseline="0" dirty="0"/>
              <a:t>AO</a:t>
            </a:r>
          </a:p>
          <a:p>
            <a:r>
              <a:rPr lang="en-US" altLang="zh-CN" baseline="0" dirty="0"/>
              <a:t>    4.</a:t>
            </a:r>
            <a:r>
              <a:rPr lang="zh-CN" altLang="en-US" baseline="0" dirty="0"/>
              <a:t>一个可自由使用的通道</a:t>
            </a:r>
            <a:endParaRPr lang="en-US" altLang="zh-CN" baseline="0" dirty="0"/>
          </a:p>
          <a:p>
            <a:r>
              <a:rPr lang="zh-CN" altLang="en-US" dirty="0"/>
              <a:t>材质</a:t>
            </a:r>
            <a:r>
              <a:rPr lang="en-US" altLang="zh-CN" dirty="0"/>
              <a:t>ID</a:t>
            </a:r>
            <a:r>
              <a:rPr lang="zh-CN" altLang="en-US" dirty="0"/>
              <a:t>图</a:t>
            </a:r>
            <a:endParaRPr lang="en-US" altLang="zh-CN" dirty="0"/>
          </a:p>
          <a:p>
            <a:pPr marL="628650" lvl="1" indent="-171450">
              <a:buFont typeface="Arial" panose="020B0604020202020204" pitchFamily="34" charset="0"/>
              <a:buChar char="•"/>
            </a:pPr>
            <a:r>
              <a:rPr lang="zh-CN" altLang="en-US" dirty="0" smtClean="0"/>
              <a:t>材质</a:t>
            </a:r>
            <a:r>
              <a:rPr lang="en-US" altLang="zh-CN" dirty="0" smtClean="0"/>
              <a:t>ID</a:t>
            </a:r>
            <a:r>
              <a:rPr lang="zh-CN" altLang="en-US" dirty="0" smtClean="0"/>
              <a:t>图有两张</a:t>
            </a:r>
            <a:r>
              <a:rPr lang="en-US" altLang="zh-CN" dirty="0" smtClean="0"/>
              <a:t>,</a:t>
            </a:r>
            <a:r>
              <a:rPr lang="zh-CN" altLang="en-US" dirty="0" smtClean="0"/>
              <a:t>一共可以容纳八种材质</a:t>
            </a:r>
            <a:r>
              <a:rPr lang="en-US" altLang="zh-CN" dirty="0" smtClean="0"/>
              <a:t>.</a:t>
            </a:r>
          </a:p>
          <a:p>
            <a:pPr marL="628650" lvl="1" indent="-171450">
              <a:buFont typeface="Arial" panose="020B0604020202020204" pitchFamily="34" charset="0"/>
              <a:buChar char="•"/>
            </a:pPr>
            <a:r>
              <a:rPr lang="en-US" altLang="zh-CN" dirty="0" smtClean="0"/>
              <a:t>8</a:t>
            </a:r>
            <a:r>
              <a:rPr lang="zh-CN" altLang="en-US" dirty="0" smtClean="0"/>
              <a:t>种材质还能在每个像素级别对应不同的刮痕和污渍状态</a:t>
            </a:r>
            <a:r>
              <a:rPr lang="en-US" altLang="zh-CN" dirty="0" smtClean="0"/>
              <a:t>,</a:t>
            </a:r>
            <a:r>
              <a:rPr lang="zh-CN" altLang="en-US" dirty="0" smtClean="0"/>
              <a:t>对于设计来说已经完全足够了</a:t>
            </a:r>
            <a:endParaRPr lang="en-US" altLang="zh-CN" dirty="0" smtClean="0"/>
          </a:p>
          <a:p>
            <a:pPr marL="628650" lvl="1" indent="-171450">
              <a:buFont typeface="Arial" panose="020B0604020202020204" pitchFamily="34" charset="0"/>
              <a:buChar char="•"/>
            </a:pPr>
            <a:r>
              <a:rPr lang="zh-CN" altLang="en-US" dirty="0" smtClean="0"/>
              <a:t>这是跟标准</a:t>
            </a:r>
            <a:r>
              <a:rPr lang="en-US" altLang="zh-CN" dirty="0" smtClean="0"/>
              <a:t>SP</a:t>
            </a:r>
            <a:r>
              <a:rPr lang="zh-CN" altLang="en-US" dirty="0" smtClean="0"/>
              <a:t>流程不太一样的地方</a:t>
            </a:r>
            <a:endParaRPr lang="en-US" altLang="zh-CN" dirty="0" smtClean="0"/>
          </a:p>
          <a:p>
            <a:r>
              <a:rPr lang="zh-CN" altLang="en-US" dirty="0" smtClean="0"/>
              <a:t>左侧</a:t>
            </a:r>
            <a:r>
              <a:rPr lang="zh-CN" altLang="en-US" dirty="0"/>
              <a:t>是用来定义污渍和划痕的图， 右侧是材质</a:t>
            </a:r>
            <a:r>
              <a:rPr lang="en-US" altLang="zh-CN" dirty="0"/>
              <a:t>ID</a:t>
            </a:r>
            <a:r>
              <a:rPr lang="zh-CN" altLang="en-US" dirty="0"/>
              <a:t>图</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24</a:t>
            </a:fld>
            <a:endParaRPr lang="zh-CN" altLang="en-US"/>
          </a:p>
        </p:txBody>
      </p:sp>
    </p:spTree>
    <p:extLst>
      <p:ext uri="{BB962C8B-B14F-4D97-AF65-F5344CB8AC3E}">
        <p14:creationId xmlns:p14="http://schemas.microsoft.com/office/powerpoint/2010/main" val="1204265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划痕：</a:t>
            </a:r>
            <a:endParaRPr lang="en-US" altLang="zh-CN" dirty="0"/>
          </a:p>
          <a:p>
            <a:r>
              <a:rPr lang="en-US" altLang="zh-CN" dirty="0"/>
              <a:t>    </a:t>
            </a:r>
            <a:r>
              <a:rPr lang="zh-CN" altLang="en-US" dirty="0"/>
              <a:t>添加更多的粗糙度变化</a:t>
            </a:r>
            <a:endParaRPr lang="en-US" altLang="zh-CN" dirty="0"/>
          </a:p>
          <a:p>
            <a:r>
              <a:rPr lang="en-US" altLang="zh-CN" dirty="0"/>
              <a:t>    </a:t>
            </a:r>
            <a:r>
              <a:rPr lang="zh-CN" altLang="en-US" dirty="0"/>
              <a:t>给某些部位提供边缘高亮</a:t>
            </a:r>
            <a:endParaRPr lang="en-US" altLang="zh-CN" dirty="0"/>
          </a:p>
          <a:p>
            <a:endParaRPr lang="en-US" altLang="zh-CN" dirty="0"/>
          </a:p>
          <a:p>
            <a:r>
              <a:rPr lang="zh-CN" altLang="en-US" dirty="0"/>
              <a:t>污渍：</a:t>
            </a:r>
            <a:endParaRPr lang="en-US" altLang="zh-CN" dirty="0"/>
          </a:p>
          <a:p>
            <a:r>
              <a:rPr lang="en-US" altLang="zh-CN" dirty="0"/>
              <a:t>    </a:t>
            </a:r>
            <a:r>
              <a:rPr lang="zh-CN" altLang="en-US" dirty="0"/>
              <a:t>定义污渍， 灰尘， 弹孔等</a:t>
            </a:r>
            <a:endParaRPr lang="en-US" altLang="zh-CN" dirty="0"/>
          </a:p>
          <a:p>
            <a:r>
              <a:rPr lang="en-US" altLang="zh-CN" dirty="0"/>
              <a:t>    </a:t>
            </a:r>
            <a:r>
              <a:rPr lang="zh-CN" altLang="en-US" dirty="0"/>
              <a:t>粗糙度变化</a:t>
            </a:r>
            <a:endParaRPr lang="en-US" altLang="zh-CN" dirty="0"/>
          </a:p>
          <a:p>
            <a:r>
              <a:rPr lang="en-US" altLang="zh-CN" dirty="0"/>
              <a:t>    </a:t>
            </a:r>
            <a:r>
              <a:rPr lang="zh-CN" altLang="en-US" dirty="0"/>
              <a:t>使某些部位变暗</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25</a:t>
            </a:fld>
            <a:endParaRPr lang="zh-CN" altLang="en-US"/>
          </a:p>
        </p:txBody>
      </p:sp>
    </p:spTree>
    <p:extLst>
      <p:ext uri="{BB962C8B-B14F-4D97-AF65-F5344CB8AC3E}">
        <p14:creationId xmlns:p14="http://schemas.microsoft.com/office/powerpoint/2010/main" val="3287132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a:t>
            </a:r>
            <a:r>
              <a:rPr lang="en-US" altLang="zh-CN" dirty="0"/>
              <a:t>Scratch/Grime</a:t>
            </a:r>
            <a:r>
              <a:rPr lang="zh-CN" altLang="en-US" dirty="0"/>
              <a:t>的情况</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26</a:t>
            </a:fld>
            <a:endParaRPr lang="zh-CN" altLang="en-US"/>
          </a:p>
        </p:txBody>
      </p:sp>
    </p:spTree>
    <p:extLst>
      <p:ext uri="{BB962C8B-B14F-4D97-AF65-F5344CB8AC3E}">
        <p14:creationId xmlns:p14="http://schemas.microsoft.com/office/powerpoint/2010/main" val="3864061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打开</a:t>
            </a:r>
            <a:r>
              <a:rPr lang="en-US" altLang="zh-CN" dirty="0"/>
              <a:t>Scratch/Grime(</a:t>
            </a:r>
            <a:r>
              <a:rPr lang="zh-CN" altLang="en-US" dirty="0"/>
              <a:t>没有污渍的时候效果也很好</a:t>
            </a:r>
            <a:r>
              <a:rPr lang="en-US" altLang="zh-CN" dirty="0"/>
              <a:t>,</a:t>
            </a:r>
            <a:r>
              <a:rPr lang="zh-CN" altLang="en-US" dirty="0"/>
              <a:t>或许他们的</a:t>
            </a:r>
            <a:r>
              <a:rPr lang="en-US" altLang="zh-CN" dirty="0" err="1"/>
              <a:t>shader</a:t>
            </a:r>
            <a:r>
              <a:rPr lang="zh-CN" altLang="en-US" dirty="0"/>
              <a:t>已经</a:t>
            </a:r>
            <a:r>
              <a:rPr lang="en-US" altLang="zh-CN" dirty="0"/>
              <a:t>LOD</a:t>
            </a:r>
            <a:r>
              <a:rPr lang="zh-CN" altLang="en-US" dirty="0"/>
              <a:t>了</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27</a:t>
            </a:fld>
            <a:endParaRPr lang="zh-CN" altLang="en-US"/>
          </a:p>
        </p:txBody>
      </p:sp>
    </p:spTree>
    <p:extLst>
      <p:ext uri="{BB962C8B-B14F-4D97-AF65-F5344CB8AC3E}">
        <p14:creationId xmlns:p14="http://schemas.microsoft.com/office/powerpoint/2010/main" val="307641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a:t>
            </a:r>
            <a:r>
              <a:rPr lang="en-US" altLang="zh-CN" dirty="0"/>
              <a:t>Substance Painter</a:t>
            </a:r>
            <a:r>
              <a:rPr lang="zh-CN" altLang="en-US" dirty="0"/>
              <a:t>当成主控文件（容器， 负责装填其他软件输出的内容）， 保持流程的简洁 </a:t>
            </a:r>
            <a:r>
              <a:rPr lang="en-US" altLang="zh-CN" dirty="0"/>
              <a:t>(</a:t>
            </a:r>
            <a:r>
              <a:rPr lang="zh-CN" altLang="en-US" dirty="0"/>
              <a:t>此处应该有工具脚本对应自动化输出</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28</a:t>
            </a:fld>
            <a:endParaRPr lang="zh-CN" altLang="en-US"/>
          </a:p>
        </p:txBody>
      </p:sp>
    </p:spTree>
    <p:extLst>
      <p:ext uri="{BB962C8B-B14F-4D97-AF65-F5344CB8AC3E}">
        <p14:creationId xmlns:p14="http://schemas.microsoft.com/office/powerpoint/2010/main" val="990300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核心源文件：</a:t>
            </a:r>
            <a:endParaRPr lang="en-US" altLang="zh-CN" dirty="0"/>
          </a:p>
          <a:p>
            <a:r>
              <a:rPr lang="en-US" altLang="zh-CN" dirty="0"/>
              <a:t>    </a:t>
            </a:r>
            <a:r>
              <a:rPr lang="zh-CN" altLang="en-US" dirty="0"/>
              <a:t>蒙版文件（前面的划痕</a:t>
            </a:r>
            <a:r>
              <a:rPr lang="en-US" altLang="zh-CN" dirty="0"/>
              <a:t>\</a:t>
            </a:r>
            <a:r>
              <a:rPr lang="zh-CN" altLang="en-US" dirty="0"/>
              <a:t>污渍文件， 材质</a:t>
            </a:r>
            <a:r>
              <a:rPr lang="en-US" altLang="zh-CN" dirty="0"/>
              <a:t>ID</a:t>
            </a:r>
            <a:r>
              <a:rPr lang="zh-CN" altLang="en-US" dirty="0"/>
              <a:t>文件）</a:t>
            </a:r>
            <a:endParaRPr lang="en-US" altLang="zh-CN" dirty="0"/>
          </a:p>
          <a:p>
            <a:r>
              <a:rPr lang="en-US" altLang="zh-CN" dirty="0"/>
              <a:t>    </a:t>
            </a:r>
            <a:r>
              <a:rPr lang="zh-CN" altLang="en-US" dirty="0"/>
              <a:t>原型文件</a:t>
            </a:r>
            <a:endParaRPr lang="en-US" altLang="zh-CN" dirty="0"/>
          </a:p>
          <a:p>
            <a:r>
              <a:rPr lang="en-US" altLang="zh-CN" dirty="0"/>
              <a:t>    </a:t>
            </a:r>
            <a:r>
              <a:rPr lang="zh-CN" altLang="en-US" dirty="0"/>
              <a:t>烘焙的纹理（法线， </a:t>
            </a:r>
            <a:r>
              <a:rPr lang="en-US" altLang="zh-CN" dirty="0"/>
              <a:t>AO</a:t>
            </a:r>
            <a:r>
              <a:rPr lang="zh-CN" altLang="en-US" dirty="0"/>
              <a:t>等）</a:t>
            </a:r>
            <a:endParaRPr lang="en-US" altLang="zh-CN" dirty="0"/>
          </a:p>
          <a:p>
            <a:endParaRPr lang="en-US" altLang="zh-CN" dirty="0"/>
          </a:p>
          <a:p>
            <a:r>
              <a:rPr lang="zh-CN" altLang="en-US" dirty="0"/>
              <a:t>自由的资源创建</a:t>
            </a:r>
            <a:endParaRPr lang="en-US" altLang="zh-CN" dirty="0"/>
          </a:p>
          <a:p>
            <a:r>
              <a:rPr lang="en-US" altLang="zh-CN" baseline="0" dirty="0"/>
              <a:t>    </a:t>
            </a:r>
            <a:r>
              <a:rPr lang="zh-CN" altLang="en-US" baseline="0" dirty="0"/>
              <a:t>蒙版文件可以拿任何需要的工具创建</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29</a:t>
            </a:fld>
            <a:endParaRPr lang="zh-CN" altLang="en-US"/>
          </a:p>
        </p:txBody>
      </p:sp>
    </p:spTree>
    <p:extLst>
      <p:ext uri="{BB962C8B-B14F-4D97-AF65-F5344CB8AC3E}">
        <p14:creationId xmlns:p14="http://schemas.microsoft.com/office/powerpoint/2010/main" val="170089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a:t>
            </a:r>
            <a:r>
              <a:rPr lang="en-US" altLang="zh-CN" dirty="0"/>
              <a:t>3</a:t>
            </a:r>
            <a:r>
              <a:rPr lang="zh-CN" altLang="en-US" dirty="0"/>
              <a:t>周更新一个英雄</a:t>
            </a:r>
            <a:r>
              <a:rPr lang="en-US" altLang="zh-CN" dirty="0"/>
              <a:t>(</a:t>
            </a:r>
            <a:r>
              <a:rPr lang="zh-CN" altLang="en-US" dirty="0"/>
              <a:t>这个速度已经超越了手游角色的单个角色最低时间了</a:t>
            </a:r>
            <a:r>
              <a:rPr lang="en-US" altLang="zh-CN" dirty="0" smtClean="0"/>
              <a:t>, </a:t>
            </a:r>
            <a:r>
              <a:rPr lang="zh-CN" altLang="en-US" dirty="0" smtClean="0"/>
              <a:t>所以</a:t>
            </a:r>
            <a:r>
              <a:rPr lang="zh-CN" altLang="en-US" dirty="0"/>
              <a:t>可能是有并行</a:t>
            </a:r>
            <a:r>
              <a:rPr lang="en-US" altLang="zh-CN" dirty="0" smtClean="0"/>
              <a:t>. </a:t>
            </a:r>
            <a:r>
              <a:rPr lang="zh-CN" altLang="en-US" dirty="0" smtClean="0"/>
              <a:t>只是</a:t>
            </a:r>
            <a:r>
              <a:rPr lang="zh-CN" altLang="en-US" dirty="0"/>
              <a:t>每三周放出来一个</a:t>
            </a:r>
            <a:r>
              <a:rPr lang="en-US" altLang="zh-CN" dirty="0"/>
              <a:t>)</a:t>
            </a:r>
          </a:p>
          <a:p>
            <a:r>
              <a:rPr lang="zh-CN" altLang="en-US" dirty="0"/>
              <a:t>极佳的视觉效果</a:t>
            </a:r>
            <a:endParaRPr lang="en-US" altLang="zh-CN" dirty="0"/>
          </a:p>
          <a:p>
            <a:r>
              <a:rPr lang="zh-CN" altLang="en-US" dirty="0"/>
              <a:t>很容易创建不同版本的外观（同一英雄多皮肤制作难度低）</a:t>
            </a:r>
            <a:r>
              <a:rPr lang="en-US" altLang="zh-CN" dirty="0"/>
              <a:t>(</a:t>
            </a:r>
            <a:r>
              <a:rPr lang="zh-CN" altLang="en-US" dirty="0"/>
              <a:t>不同皮肤占用的资源容量也急剧降低</a:t>
            </a:r>
            <a:r>
              <a:rPr lang="en-US" altLang="zh-CN" dirty="0"/>
              <a:t>)</a:t>
            </a:r>
          </a:p>
          <a:p>
            <a:r>
              <a:rPr lang="zh-CN" altLang="en-US" dirty="0"/>
              <a:t>良好管理的源始资源文件（</a:t>
            </a:r>
            <a:r>
              <a:rPr lang="en-US" altLang="zh-CN" dirty="0" err="1"/>
              <a:t>Sustance</a:t>
            </a:r>
            <a:r>
              <a:rPr lang="en-US" altLang="zh-CN" baseline="0" dirty="0"/>
              <a:t> Painter</a:t>
            </a:r>
            <a:r>
              <a:rPr lang="zh-CN" altLang="en-US" baseline="0" dirty="0"/>
              <a:t>源文件， </a:t>
            </a:r>
            <a:r>
              <a:rPr lang="en-US" altLang="zh-CN" baseline="0" dirty="0"/>
              <a:t>Substance Designer</a:t>
            </a:r>
            <a:r>
              <a:rPr lang="zh-CN" altLang="en-US" baseline="0" dirty="0"/>
              <a:t>源文件等）</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3</a:t>
            </a:fld>
            <a:endParaRPr lang="zh-CN" altLang="en-US"/>
          </a:p>
        </p:txBody>
      </p:sp>
    </p:spTree>
    <p:extLst>
      <p:ext uri="{BB962C8B-B14F-4D97-AF65-F5344CB8AC3E}">
        <p14:creationId xmlns:p14="http://schemas.microsoft.com/office/powerpoint/2010/main" val="2511801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Substance Painter</a:t>
            </a:r>
            <a:r>
              <a:rPr lang="zh-CN" altLang="en-US" dirty="0"/>
              <a:t>下对资源的组织：</a:t>
            </a:r>
            <a:endParaRPr lang="en-US" altLang="zh-CN" dirty="0"/>
          </a:p>
          <a:p>
            <a:pPr marL="171450" indent="-171450">
              <a:buFont typeface="Arial" panose="020B0604020202020204" pitchFamily="34" charset="0"/>
              <a:buChar char="•"/>
            </a:pPr>
            <a:r>
              <a:rPr lang="zh-CN" altLang="en-US" dirty="0"/>
              <a:t>划痕</a:t>
            </a:r>
            <a:r>
              <a:rPr lang="en-US" altLang="zh-CN" dirty="0"/>
              <a:t>/</a:t>
            </a:r>
            <a:r>
              <a:rPr lang="zh-CN" altLang="en-US" dirty="0"/>
              <a:t>污渍的定义在图层的最顶部</a:t>
            </a:r>
            <a:endParaRPr lang="en-US" altLang="zh-CN" dirty="0"/>
          </a:p>
          <a:p>
            <a:pPr marL="628650" lvl="1" indent="-171450">
              <a:buFont typeface="Arial" panose="020B0604020202020204" pitchFamily="34" charset="0"/>
              <a:buChar char="•"/>
            </a:pPr>
            <a:r>
              <a:rPr lang="zh-CN" altLang="en-US" dirty="0"/>
              <a:t>由</a:t>
            </a:r>
            <a:r>
              <a:rPr lang="zh-CN" altLang="en-US" dirty="0" smtClean="0"/>
              <a:t>生成器（这个应该指的是</a:t>
            </a:r>
            <a:r>
              <a:rPr lang="en-US" altLang="zh-CN" dirty="0" smtClean="0"/>
              <a:t>Smart Material</a:t>
            </a:r>
            <a:r>
              <a:rPr lang="zh-CN" altLang="en-US" dirty="0" smtClean="0"/>
              <a:t>）， </a:t>
            </a:r>
            <a:r>
              <a:rPr lang="zh-CN" altLang="en-US" dirty="0"/>
              <a:t>模板， 手绘混合而成</a:t>
            </a:r>
            <a:endParaRPr lang="en-US" altLang="zh-CN" dirty="0"/>
          </a:p>
          <a:p>
            <a:pPr marL="171450" lvl="0" indent="-171450">
              <a:buFont typeface="Arial" panose="020B0604020202020204" pitchFamily="34" charset="0"/>
              <a:buChar char="•"/>
            </a:pPr>
            <a:r>
              <a:rPr lang="zh-CN" altLang="en-US" dirty="0"/>
              <a:t>刺青</a:t>
            </a:r>
            <a:r>
              <a:rPr lang="en-US" altLang="zh-CN" dirty="0"/>
              <a:t>/</a:t>
            </a:r>
            <a:r>
              <a:rPr lang="zh-CN" altLang="en-US" dirty="0"/>
              <a:t>贴花 是额外编译导出的</a:t>
            </a:r>
            <a:endParaRPr lang="en-US" altLang="zh-CN" dirty="0"/>
          </a:p>
          <a:p>
            <a:pPr marL="171450" lvl="0" indent="-171450">
              <a:buFont typeface="Arial" panose="020B0604020202020204" pitchFamily="34" charset="0"/>
              <a:buChar char="•"/>
            </a:pPr>
            <a:endParaRPr lang="en-US" altLang="zh-CN" dirty="0"/>
          </a:p>
          <a:p>
            <a:pPr marL="171450" lvl="0" indent="-171450">
              <a:buFont typeface="Arial" panose="020B0604020202020204" pitchFamily="34" charset="0"/>
              <a:buChar char="•"/>
            </a:pPr>
            <a:endParaRPr lang="en-US" altLang="zh-CN" dirty="0"/>
          </a:p>
          <a:p>
            <a:pPr marL="0" lvl="0" indent="0">
              <a:buFont typeface="Arial" panose="020B0604020202020204" pitchFamily="34" charset="0"/>
              <a:buNone/>
            </a:pPr>
            <a:r>
              <a:rPr lang="zh-CN" altLang="en-US" dirty="0"/>
              <a:t>每种不同类型的材质（不同的</a:t>
            </a:r>
            <a:r>
              <a:rPr lang="en-US" altLang="zh-CN" dirty="0"/>
              <a:t>Material Function</a:t>
            </a:r>
            <a:r>
              <a:rPr lang="zh-CN" altLang="en-US" dirty="0"/>
              <a:t>，比如布， 普通金属等）被分配到不同的用户自定义</a:t>
            </a:r>
            <a:r>
              <a:rPr lang="en-US" altLang="zh-CN" dirty="0"/>
              <a:t>Channel</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30</a:t>
            </a:fld>
            <a:endParaRPr lang="zh-CN" altLang="en-US"/>
          </a:p>
        </p:txBody>
      </p:sp>
    </p:spTree>
    <p:extLst>
      <p:ext uri="{BB962C8B-B14F-4D97-AF65-F5344CB8AC3E}">
        <p14:creationId xmlns:p14="http://schemas.microsoft.com/office/powerpoint/2010/main" val="861737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快速迭代</a:t>
            </a:r>
            <a:endParaRPr lang="en-US" altLang="zh-CN" dirty="0"/>
          </a:p>
          <a:p>
            <a:pPr marL="171450" indent="-171450">
              <a:buFont typeface="Arial" panose="020B0604020202020204" pitchFamily="34" charset="0"/>
              <a:buChar char="•"/>
            </a:pPr>
            <a:r>
              <a:rPr lang="zh-CN" altLang="en-US" dirty="0"/>
              <a:t>目前</a:t>
            </a:r>
            <a:r>
              <a:rPr lang="en-US" altLang="zh-CN" dirty="0"/>
              <a:t>《Paragon》</a:t>
            </a:r>
            <a:r>
              <a:rPr lang="zh-CN" altLang="en-US" dirty="0"/>
              <a:t>的</a:t>
            </a:r>
            <a:r>
              <a:rPr lang="en-US" altLang="zh-CN" dirty="0"/>
              <a:t>SP/UE4</a:t>
            </a:r>
            <a:r>
              <a:rPr lang="zh-CN" altLang="en-US" dirty="0"/>
              <a:t>流程已经高度自动化</a:t>
            </a:r>
            <a:endParaRPr lang="en-US" altLang="zh-CN" dirty="0"/>
          </a:p>
          <a:p>
            <a:pPr marL="171450" indent="-171450">
              <a:buFont typeface="Arial" panose="020B0604020202020204" pitchFamily="34" charset="0"/>
              <a:buChar char="•"/>
            </a:pPr>
            <a:r>
              <a:rPr lang="zh-CN" altLang="en-US" dirty="0"/>
              <a:t>允许快速的材质</a:t>
            </a:r>
            <a:r>
              <a:rPr lang="en-US" altLang="zh-CN" dirty="0"/>
              <a:t>ID</a:t>
            </a:r>
            <a:r>
              <a:rPr lang="zh-CN" altLang="en-US" dirty="0"/>
              <a:t>迭代（不同材质</a:t>
            </a:r>
            <a:r>
              <a:rPr lang="en-US" altLang="zh-CN" dirty="0"/>
              <a:t>ID</a:t>
            </a:r>
            <a:r>
              <a:rPr lang="zh-CN" altLang="en-US" dirty="0"/>
              <a:t>对应不同</a:t>
            </a:r>
            <a:r>
              <a:rPr lang="en-US" altLang="zh-CN" dirty="0"/>
              <a:t>Material Function</a:t>
            </a:r>
            <a:r>
              <a:rPr lang="zh-CN" altLang="en-US" dirty="0"/>
              <a:t>）</a:t>
            </a:r>
            <a:endParaRPr lang="en-US" altLang="zh-CN" dirty="0"/>
          </a:p>
          <a:p>
            <a:pPr marL="171450" indent="-171450">
              <a:buFont typeface="Arial" panose="020B0604020202020204" pitchFamily="34" charset="0"/>
              <a:buChar char="•"/>
            </a:pPr>
            <a:r>
              <a:rPr lang="zh-CN" altLang="en-US" dirty="0"/>
              <a:t>污渍</a:t>
            </a:r>
            <a:r>
              <a:rPr lang="en-US" altLang="zh-CN" dirty="0"/>
              <a:t>/</a:t>
            </a:r>
            <a:r>
              <a:rPr lang="zh-CN" altLang="en-US" dirty="0"/>
              <a:t>划痕的调整</a:t>
            </a:r>
            <a:endParaRPr lang="en-US" altLang="zh-CN"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31</a:t>
            </a:fld>
            <a:endParaRPr lang="zh-CN" altLang="en-US"/>
          </a:p>
        </p:txBody>
      </p:sp>
    </p:spTree>
    <p:extLst>
      <p:ext uri="{BB962C8B-B14F-4D97-AF65-F5344CB8AC3E}">
        <p14:creationId xmlns:p14="http://schemas.microsoft.com/office/powerpoint/2010/main" val="893136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皮肤变化</a:t>
            </a:r>
            <a:endParaRPr lang="en-US" altLang="zh-CN" dirty="0"/>
          </a:p>
          <a:p>
            <a:pPr marL="171450" indent="-171450">
              <a:buFont typeface="Arial" panose="020B0604020202020204" pitchFamily="34" charset="0"/>
              <a:buChar char="•"/>
            </a:pPr>
            <a:r>
              <a:rPr lang="zh-CN" altLang="en-US" dirty="0"/>
              <a:t>通过材质</a:t>
            </a:r>
            <a:r>
              <a:rPr lang="en-US" altLang="zh-CN" dirty="0"/>
              <a:t>ID</a:t>
            </a:r>
            <a:r>
              <a:rPr lang="zh-CN" altLang="en-US" dirty="0"/>
              <a:t>进行快速制作</a:t>
            </a:r>
            <a:endParaRPr lang="en-US" altLang="zh-CN" dirty="0"/>
          </a:p>
          <a:p>
            <a:pPr marL="171450" indent="-171450">
              <a:buFont typeface="Arial" panose="020B0604020202020204" pitchFamily="34" charset="0"/>
              <a:buChar char="•"/>
            </a:pPr>
            <a:r>
              <a:rPr lang="zh-CN" altLang="en-US" dirty="0"/>
              <a:t>新的划痕</a:t>
            </a:r>
            <a:r>
              <a:rPr lang="en-US" altLang="zh-CN" dirty="0"/>
              <a:t>/</a:t>
            </a:r>
            <a:r>
              <a:rPr lang="zh-CN" altLang="en-US" dirty="0"/>
              <a:t>污渍</a:t>
            </a:r>
            <a:endParaRPr lang="en-US" altLang="zh-CN" dirty="0"/>
          </a:p>
          <a:p>
            <a:pPr marL="171450" indent="-171450">
              <a:buFont typeface="Arial" panose="020B0604020202020204" pitchFamily="34" charset="0"/>
              <a:buChar char="•"/>
            </a:pPr>
            <a:r>
              <a:rPr lang="zh-CN" altLang="en-US" dirty="0"/>
              <a:t>新的</a:t>
            </a:r>
            <a:r>
              <a:rPr lang="en-US" altLang="zh-CN" dirty="0"/>
              <a:t>Material Function</a:t>
            </a:r>
          </a:p>
          <a:p>
            <a:pPr marL="171450" indent="-171450">
              <a:buFont typeface="Arial" panose="020B0604020202020204" pitchFamily="34" charset="0"/>
              <a:buChar char="•"/>
            </a:pPr>
            <a:r>
              <a:rPr lang="zh-CN" altLang="en-US" dirty="0"/>
              <a:t>新的贴花</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32</a:t>
            </a:fld>
            <a:endParaRPr lang="zh-CN" altLang="en-US"/>
          </a:p>
        </p:txBody>
      </p:sp>
    </p:spTree>
    <p:extLst>
      <p:ext uri="{BB962C8B-B14F-4D97-AF65-F5344CB8AC3E}">
        <p14:creationId xmlns:p14="http://schemas.microsoft.com/office/powerpoint/2010/main" val="3691152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这里官方提供了一个飞碟修改材质的演示示例， 此处显示的是材质</a:t>
            </a:r>
            <a:r>
              <a:rPr lang="en-US" altLang="zh-CN" dirty="0"/>
              <a:t>ID</a:t>
            </a:r>
            <a:r>
              <a:rPr lang="zh-CN" altLang="en-US" dirty="0"/>
              <a:t>视图</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33</a:t>
            </a:fld>
            <a:endParaRPr lang="zh-CN" altLang="en-US"/>
          </a:p>
        </p:txBody>
      </p:sp>
    </p:spTree>
    <p:extLst>
      <p:ext uri="{BB962C8B-B14F-4D97-AF65-F5344CB8AC3E}">
        <p14:creationId xmlns:p14="http://schemas.microsoft.com/office/powerpoint/2010/main" val="4128173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此处是被</a:t>
            </a:r>
            <a:r>
              <a:rPr lang="zh-CN" altLang="en-US" dirty="0"/>
              <a:t>覆盖的污渍</a:t>
            </a:r>
            <a:r>
              <a:rPr lang="zh-CN" altLang="en-US" dirty="0" smtClean="0"/>
              <a:t>贴图</a:t>
            </a:r>
            <a:endParaRPr lang="en-US" altLang="zh-CN" dirty="0" smtClean="0"/>
          </a:p>
          <a:p>
            <a:r>
              <a:rPr lang="en-US" altLang="zh-CN" dirty="0" smtClean="0"/>
              <a:t>Paragon</a:t>
            </a:r>
            <a:r>
              <a:rPr lang="zh-CN" altLang="en-US" dirty="0" smtClean="0"/>
              <a:t>比较有特色的处理方式</a:t>
            </a:r>
            <a:endParaRPr lang="en-US" altLang="zh-CN" dirty="0" smtClean="0"/>
          </a:p>
          <a:p>
            <a:pPr marL="628650" lvl="1" indent="-171450">
              <a:buFont typeface="Arial" panose="020B0604020202020204" pitchFamily="34" charset="0"/>
              <a:buChar char="•"/>
            </a:pPr>
            <a:r>
              <a:rPr lang="zh-CN" altLang="en-US" dirty="0" smtClean="0"/>
              <a:t>粗糙度</a:t>
            </a:r>
            <a:r>
              <a:rPr lang="zh-CN" altLang="en-US" dirty="0"/>
              <a:t>贴图是最终通过各种</a:t>
            </a:r>
            <a:r>
              <a:rPr lang="en-US" altLang="zh-CN" dirty="0"/>
              <a:t>material function</a:t>
            </a:r>
            <a:r>
              <a:rPr lang="zh-CN" altLang="en-US" dirty="0"/>
              <a:t>生成的最终</a:t>
            </a:r>
            <a:r>
              <a:rPr lang="zh-CN" altLang="en-US" dirty="0" smtClean="0"/>
              <a:t>结果， 而</a:t>
            </a:r>
            <a:r>
              <a:rPr lang="zh-CN" altLang="en-US" dirty="0"/>
              <a:t>不是在</a:t>
            </a:r>
            <a:r>
              <a:rPr lang="en-US" altLang="zh-CN" dirty="0"/>
              <a:t>substance</a:t>
            </a:r>
            <a:r>
              <a:rPr lang="zh-CN" altLang="en-US" dirty="0"/>
              <a:t>直接生成</a:t>
            </a:r>
            <a:r>
              <a:rPr lang="zh-CN" altLang="en-US" dirty="0" smtClean="0"/>
              <a:t>的</a:t>
            </a:r>
            <a:endParaRPr lang="en-US" altLang="zh-CN" dirty="0" smtClean="0"/>
          </a:p>
          <a:p>
            <a:pPr marL="628650" lvl="1" indent="-171450">
              <a:buFont typeface="Arial" panose="020B0604020202020204" pitchFamily="34" charset="0"/>
              <a:buChar char="•"/>
            </a:pPr>
            <a:r>
              <a:rPr lang="zh-CN" altLang="en-US" dirty="0" smtClean="0"/>
              <a:t>在</a:t>
            </a:r>
            <a:r>
              <a:rPr lang="en-US" altLang="zh-CN" dirty="0"/>
              <a:t>substance</a:t>
            </a:r>
            <a:r>
              <a:rPr lang="zh-CN" altLang="en-US" dirty="0"/>
              <a:t>中绘制的都是更加抽象的</a:t>
            </a:r>
            <a:r>
              <a:rPr lang="en-US" altLang="zh-CN" dirty="0" smtClean="0"/>
              <a:t>mask</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34</a:t>
            </a:fld>
            <a:endParaRPr lang="zh-CN" altLang="en-US"/>
          </a:p>
        </p:txBody>
      </p:sp>
    </p:spTree>
    <p:extLst>
      <p:ext uri="{BB962C8B-B14F-4D97-AF65-F5344CB8AC3E}">
        <p14:creationId xmlns:p14="http://schemas.microsoft.com/office/powerpoint/2010/main" val="1977080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a:t>
            </a:r>
            <a:r>
              <a:rPr lang="zh-CN" altLang="en-US" dirty="0"/>
              <a:t>的导出通道定义</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35</a:t>
            </a:fld>
            <a:endParaRPr lang="zh-CN" altLang="en-US"/>
          </a:p>
        </p:txBody>
      </p:sp>
    </p:spTree>
    <p:extLst>
      <p:ext uri="{BB962C8B-B14F-4D97-AF65-F5344CB8AC3E}">
        <p14:creationId xmlns:p14="http://schemas.microsoft.com/office/powerpoint/2010/main" val="1948142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a:t>
            </a:r>
            <a:r>
              <a:rPr lang="zh-CN" altLang="en-US" dirty="0"/>
              <a:t>自动生成的</a:t>
            </a:r>
            <a:r>
              <a:rPr lang="en-US" altLang="zh-CN" dirty="0"/>
              <a:t>Material Function</a:t>
            </a:r>
            <a:r>
              <a:rPr lang="zh-CN" altLang="en-US" dirty="0"/>
              <a:t>连接图</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36</a:t>
            </a:fld>
            <a:endParaRPr lang="zh-CN" altLang="en-US"/>
          </a:p>
        </p:txBody>
      </p:sp>
    </p:spTree>
    <p:extLst>
      <p:ext uri="{BB962C8B-B14F-4D97-AF65-F5344CB8AC3E}">
        <p14:creationId xmlns:p14="http://schemas.microsoft.com/office/powerpoint/2010/main" val="3280912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通过自动导出的材质节点可以对飞碟的颜色等做快速调整</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37</a:t>
            </a:fld>
            <a:endParaRPr lang="zh-CN" altLang="en-US"/>
          </a:p>
        </p:txBody>
      </p:sp>
    </p:spTree>
    <p:extLst>
      <p:ext uri="{BB962C8B-B14F-4D97-AF65-F5344CB8AC3E}">
        <p14:creationId xmlns:p14="http://schemas.microsoft.com/office/powerpoint/2010/main" val="2456234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挑战</a:t>
            </a:r>
            <a:endParaRPr lang="en-US" altLang="zh-CN" dirty="0"/>
          </a:p>
          <a:p>
            <a:pPr marL="171450" indent="-171450">
              <a:buFont typeface="Arial" panose="020B0604020202020204" pitchFamily="34" charset="0"/>
              <a:buChar char="•"/>
            </a:pPr>
            <a:r>
              <a:rPr lang="zh-CN" altLang="en-US" dirty="0"/>
              <a:t>极其合适的颜色设定和标准值设定</a:t>
            </a:r>
            <a:endParaRPr lang="en-US" altLang="zh-CN" dirty="0"/>
          </a:p>
          <a:p>
            <a:pPr marL="171450" indent="-171450">
              <a:buFont typeface="Arial" panose="020B0604020202020204" pitchFamily="34" charset="0"/>
              <a:buChar char="•"/>
            </a:pPr>
            <a:r>
              <a:rPr lang="zh-CN" altLang="en-US" dirty="0"/>
              <a:t>合适的粗糙度</a:t>
            </a:r>
            <a:r>
              <a:rPr lang="en-US" altLang="zh-CN" dirty="0"/>
              <a:t>/</a:t>
            </a:r>
            <a:r>
              <a:rPr lang="zh-CN" altLang="en-US" dirty="0"/>
              <a:t>高光定义</a:t>
            </a:r>
            <a:endParaRPr lang="en-US" altLang="zh-CN" dirty="0"/>
          </a:p>
          <a:p>
            <a:pPr marL="171450" indent="-171450">
              <a:buFont typeface="Arial" panose="020B0604020202020204" pitchFamily="34" charset="0"/>
              <a:buChar char="•"/>
            </a:pPr>
            <a:r>
              <a:rPr lang="zh-CN" altLang="en-US" dirty="0"/>
              <a:t>划痕</a:t>
            </a:r>
            <a:r>
              <a:rPr lang="en-US" altLang="zh-CN" dirty="0"/>
              <a:t>/</a:t>
            </a:r>
            <a:r>
              <a:rPr lang="zh-CN" altLang="en-US" dirty="0"/>
              <a:t>污渍</a:t>
            </a:r>
            <a:endParaRPr lang="en-US" altLang="zh-CN" dirty="0"/>
          </a:p>
          <a:p>
            <a:pPr marL="171450" indent="-171450">
              <a:buFont typeface="Arial" panose="020B0604020202020204" pitchFamily="34" charset="0"/>
              <a:buChar char="•"/>
            </a:pPr>
            <a:r>
              <a:rPr lang="zh-CN" altLang="en-US" dirty="0"/>
              <a:t>皮肤</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38</a:t>
            </a:fld>
            <a:endParaRPr lang="zh-CN" altLang="en-US"/>
          </a:p>
        </p:txBody>
      </p:sp>
    </p:spTree>
    <p:extLst>
      <p:ext uri="{BB962C8B-B14F-4D97-AF65-F5344CB8AC3E}">
        <p14:creationId xmlns:p14="http://schemas.microsoft.com/office/powerpoint/2010/main" val="3575425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此处介绍了冰霜女巫脸部皮肤的制作， 从画面很容易看出材质本身支持</a:t>
            </a:r>
            <a:r>
              <a:rPr lang="en-US" altLang="zh-CN" dirty="0"/>
              <a:t>PBR</a:t>
            </a:r>
            <a:r>
              <a:rPr lang="zh-CN" altLang="en-US" dirty="0"/>
              <a:t>和</a:t>
            </a:r>
            <a:r>
              <a:rPr lang="en-US" altLang="zh-CN" dirty="0"/>
              <a:t>SSS</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39</a:t>
            </a:fld>
            <a:endParaRPr lang="zh-CN" altLang="en-US"/>
          </a:p>
        </p:txBody>
      </p:sp>
    </p:spTree>
    <p:extLst>
      <p:ext uri="{BB962C8B-B14F-4D97-AF65-F5344CB8AC3E}">
        <p14:creationId xmlns:p14="http://schemas.microsoft.com/office/powerpoint/2010/main" val="3248811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冰霜女巫展示</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4</a:t>
            </a:fld>
            <a:endParaRPr lang="zh-CN" altLang="en-US"/>
          </a:p>
        </p:txBody>
      </p:sp>
    </p:spTree>
    <p:extLst>
      <p:ext uri="{BB962C8B-B14F-4D97-AF65-F5344CB8AC3E}">
        <p14:creationId xmlns:p14="http://schemas.microsoft.com/office/powerpoint/2010/main" val="2424333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最初扫描到的数据</a:t>
            </a:r>
            <a:endParaRPr lang="en-US" altLang="zh-CN" dirty="0"/>
          </a:p>
          <a:p>
            <a:pPr marL="171450" indent="-171450">
              <a:buFont typeface="Arial" panose="020B0604020202020204" pitchFamily="34" charset="0"/>
              <a:buChar char="•"/>
            </a:pPr>
            <a:r>
              <a:rPr lang="zh-CN" altLang="en-US" dirty="0"/>
              <a:t>提供最原始的数据集</a:t>
            </a:r>
            <a:endParaRPr lang="en-US" altLang="zh-CN" dirty="0"/>
          </a:p>
          <a:p>
            <a:pPr marL="628650" lvl="1" indent="-171450">
              <a:buFont typeface="Arial" panose="020B0604020202020204" pitchFamily="34" charset="0"/>
              <a:buChar char="•"/>
            </a:pPr>
            <a:r>
              <a:rPr lang="zh-CN" altLang="en-US" dirty="0"/>
              <a:t>漫反射</a:t>
            </a:r>
            <a:endParaRPr lang="en-US" altLang="zh-CN" dirty="0"/>
          </a:p>
          <a:p>
            <a:pPr marL="628650" lvl="1" indent="-171450">
              <a:buFont typeface="Arial" panose="020B0604020202020204" pitchFamily="34" charset="0"/>
              <a:buChar char="•"/>
            </a:pPr>
            <a:r>
              <a:rPr lang="zh-CN" altLang="en-US" dirty="0"/>
              <a:t>法线</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40</a:t>
            </a:fld>
            <a:endParaRPr lang="zh-CN" altLang="en-US"/>
          </a:p>
        </p:txBody>
      </p:sp>
    </p:spTree>
    <p:extLst>
      <p:ext uri="{BB962C8B-B14F-4D97-AF65-F5344CB8AC3E}">
        <p14:creationId xmlns:p14="http://schemas.microsoft.com/office/powerpoint/2010/main" val="3611141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基准颜色</a:t>
            </a:r>
            <a:endParaRPr lang="en-US" altLang="zh-CN" dirty="0"/>
          </a:p>
          <a:p>
            <a:pPr marL="171450" indent="-171450">
              <a:buFont typeface="Arial" panose="020B0604020202020204" pitchFamily="34" charset="0"/>
              <a:buChar char="•"/>
            </a:pPr>
            <a:r>
              <a:rPr lang="zh-CN" altLang="en-US" dirty="0"/>
              <a:t>非常重要的一步</a:t>
            </a:r>
            <a:endParaRPr lang="en-US" altLang="zh-CN" dirty="0"/>
          </a:p>
          <a:p>
            <a:pPr marL="171450" indent="-171450">
              <a:buFont typeface="Arial" panose="020B0604020202020204" pitchFamily="34" charset="0"/>
              <a:buChar char="•"/>
            </a:pPr>
            <a:r>
              <a:rPr lang="zh-CN" altLang="en-US" dirty="0"/>
              <a:t>使用标准化的</a:t>
            </a:r>
            <a:r>
              <a:rPr lang="zh-CN" altLang="en-US" dirty="0" smtClean="0"/>
              <a:t>光照</a:t>
            </a:r>
            <a:endParaRPr lang="en-US" altLang="zh-CN" dirty="0" smtClean="0"/>
          </a:p>
          <a:p>
            <a:pPr marL="628650" lvl="1" indent="-171450">
              <a:buFont typeface="Arial" panose="020B0604020202020204" pitchFamily="34" charset="0"/>
              <a:buChar char="•"/>
            </a:pPr>
            <a:r>
              <a:rPr lang="zh-CN" altLang="en-US" dirty="0" smtClean="0"/>
              <a:t>校对</a:t>
            </a:r>
            <a:r>
              <a:rPr lang="zh-CN" altLang="en-US" dirty="0"/>
              <a:t>贴图</a:t>
            </a:r>
            <a:r>
              <a:rPr lang="zh-CN" altLang="en-US" dirty="0" smtClean="0"/>
              <a:t>明度 </a:t>
            </a:r>
            <a:r>
              <a:rPr lang="en-US" altLang="zh-CN" dirty="0" smtClean="0"/>
              <a:t>(</a:t>
            </a:r>
            <a:r>
              <a:rPr lang="en-US" altLang="zh-CN" dirty="0"/>
              <a:t>TA</a:t>
            </a:r>
            <a:r>
              <a:rPr lang="zh-CN" altLang="en-US" dirty="0"/>
              <a:t>提到了之前扫描的角色是带有环境光的</a:t>
            </a:r>
            <a:r>
              <a:rPr lang="en-US" altLang="zh-CN" dirty="0" smtClean="0"/>
              <a:t>.)</a:t>
            </a:r>
            <a:endParaRPr lang="en-US" altLang="zh-CN" dirty="0"/>
          </a:p>
          <a:p>
            <a:pPr marL="171450" indent="-171450">
              <a:buFont typeface="Arial" panose="020B0604020202020204" pitchFamily="34" charset="0"/>
              <a:buChar char="•"/>
            </a:pPr>
            <a:r>
              <a:rPr lang="zh-CN" altLang="en-US" dirty="0"/>
              <a:t>参考项目中的其他角色</a:t>
            </a:r>
            <a:endParaRPr lang="en-US" altLang="zh-CN" dirty="0"/>
          </a:p>
          <a:p>
            <a:pPr marL="171450" indent="-171450">
              <a:buFont typeface="Arial" panose="020B0604020202020204" pitchFamily="34" charset="0"/>
              <a:buChar char="•"/>
            </a:pPr>
            <a:r>
              <a:rPr lang="zh-CN" altLang="en-US" dirty="0"/>
              <a:t>不要在此过程中添加细节</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41</a:t>
            </a:fld>
            <a:endParaRPr lang="zh-CN" altLang="en-US"/>
          </a:p>
        </p:txBody>
      </p:sp>
    </p:spTree>
    <p:extLst>
      <p:ext uri="{BB962C8B-B14F-4D97-AF65-F5344CB8AC3E}">
        <p14:creationId xmlns:p14="http://schemas.microsoft.com/office/powerpoint/2010/main" val="828896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进一步的处理（不知道怎么翻译。。。）</a:t>
            </a:r>
            <a:endParaRPr lang="en-US" altLang="zh-CN" dirty="0"/>
          </a:p>
          <a:p>
            <a:pPr marL="171450" indent="-171450">
              <a:buFont typeface="Arial" panose="020B0604020202020204" pitchFamily="34" charset="0"/>
              <a:buChar char="•"/>
            </a:pPr>
            <a:r>
              <a:rPr lang="zh-CN" altLang="en-US" dirty="0"/>
              <a:t>清理皮肤贴图</a:t>
            </a:r>
            <a:endParaRPr lang="en-US" altLang="zh-CN" dirty="0"/>
          </a:p>
          <a:p>
            <a:pPr marL="628650" lvl="1" indent="-171450">
              <a:buFont typeface="Arial" panose="020B0604020202020204" pitchFamily="34" charset="0"/>
              <a:buChar char="•"/>
            </a:pPr>
            <a:r>
              <a:rPr lang="zh-CN" altLang="en-US" dirty="0"/>
              <a:t>不要添加太多信息</a:t>
            </a:r>
            <a:endParaRPr lang="en-US" altLang="zh-CN" dirty="0"/>
          </a:p>
          <a:p>
            <a:pPr marL="628650" lvl="1" indent="-171450">
              <a:buFont typeface="Arial" panose="020B0604020202020204" pitchFamily="34" charset="0"/>
              <a:buChar char="•"/>
            </a:pPr>
            <a:r>
              <a:rPr lang="zh-CN" altLang="en-US" dirty="0"/>
              <a:t>单调的光照</a:t>
            </a:r>
            <a:endParaRPr lang="en-US" altLang="zh-CN" dirty="0"/>
          </a:p>
          <a:p>
            <a:pPr marL="171450" lvl="0" indent="-171450">
              <a:buFont typeface="Arial" panose="020B0604020202020204" pitchFamily="34" charset="0"/>
              <a:buChar char="•"/>
            </a:pPr>
            <a:r>
              <a:rPr lang="zh-CN" altLang="en-US" dirty="0"/>
              <a:t>关键区域的投影</a:t>
            </a:r>
            <a:endParaRPr lang="en-US" altLang="zh-CN" dirty="0"/>
          </a:p>
          <a:p>
            <a:pPr marL="628650" lvl="1" indent="-171450">
              <a:buFont typeface="Arial" panose="020B0604020202020204" pitchFamily="34" charset="0"/>
              <a:buChar char="•"/>
            </a:pPr>
            <a:r>
              <a:rPr lang="zh-CN" altLang="en-US" dirty="0"/>
              <a:t>眼睛</a:t>
            </a:r>
            <a:endParaRPr lang="en-US" altLang="zh-CN" dirty="0"/>
          </a:p>
          <a:p>
            <a:pPr marL="628650" lvl="1" indent="-171450">
              <a:buFont typeface="Arial" panose="020B0604020202020204" pitchFamily="34" charset="0"/>
              <a:buChar char="•"/>
            </a:pPr>
            <a:r>
              <a:rPr lang="zh-CN" altLang="en-US" dirty="0"/>
              <a:t>嘴唇</a:t>
            </a:r>
          </a:p>
          <a:p>
            <a:pPr marL="457200" lvl="1" indent="0">
              <a:buFont typeface="Arial" panose="020B0604020202020204" pitchFamily="34" charset="0"/>
              <a:buNone/>
            </a:pPr>
            <a:endParaRPr lang="en-US" altLang="zh-CN" dirty="0" smtClean="0"/>
          </a:p>
          <a:p>
            <a:pPr marL="171450" lvl="0" indent="-171450">
              <a:buFont typeface="Arial" panose="020B0604020202020204" pitchFamily="34" charset="0"/>
              <a:buChar char="•"/>
            </a:pPr>
            <a:r>
              <a:rPr lang="zh-CN" altLang="en-US" dirty="0" smtClean="0"/>
              <a:t>关键</a:t>
            </a:r>
            <a:r>
              <a:rPr lang="zh-CN" altLang="en-US" dirty="0"/>
              <a:t>过程是通过高差保留</a:t>
            </a:r>
            <a:r>
              <a:rPr lang="en-US" altLang="zh-CN" dirty="0" smtClean="0"/>
              <a:t>.</a:t>
            </a:r>
          </a:p>
          <a:p>
            <a:pPr marL="628650" lvl="1" indent="-171450">
              <a:buFont typeface="Arial" panose="020B0604020202020204" pitchFamily="34" charset="0"/>
              <a:buChar char="•"/>
            </a:pPr>
            <a:r>
              <a:rPr lang="zh-CN" altLang="en-US" dirty="0" smtClean="0"/>
              <a:t>去掉</a:t>
            </a:r>
            <a:r>
              <a:rPr lang="zh-CN" altLang="en-US" dirty="0"/>
              <a:t>了贴图中的低频部分</a:t>
            </a:r>
            <a:r>
              <a:rPr lang="en-US" altLang="zh-CN" dirty="0"/>
              <a:t>(</a:t>
            </a:r>
            <a:r>
              <a:rPr lang="zh-CN" altLang="en-US" dirty="0"/>
              <a:t>环境光</a:t>
            </a:r>
            <a:r>
              <a:rPr lang="en-US" altLang="zh-CN" dirty="0" smtClean="0"/>
              <a:t>, </a:t>
            </a:r>
            <a:r>
              <a:rPr lang="zh-CN" altLang="en-US" dirty="0" smtClean="0"/>
              <a:t>肤色</a:t>
            </a:r>
            <a:r>
              <a:rPr lang="zh-CN" altLang="en-US" dirty="0"/>
              <a:t>整体</a:t>
            </a:r>
            <a:r>
              <a:rPr lang="zh-CN" altLang="en-US" dirty="0" smtClean="0"/>
              <a:t>变化</a:t>
            </a:r>
            <a:r>
              <a:rPr lang="en-US" altLang="zh-CN" dirty="0" smtClean="0"/>
              <a:t>)</a:t>
            </a:r>
            <a:r>
              <a:rPr lang="zh-CN" altLang="en-US" dirty="0" smtClean="0"/>
              <a:t> </a:t>
            </a:r>
            <a:endParaRPr lang="en-US" altLang="zh-CN" dirty="0" smtClean="0"/>
          </a:p>
          <a:p>
            <a:pPr marL="628650" lvl="1" indent="-171450">
              <a:buFont typeface="Arial" panose="020B0604020202020204" pitchFamily="34" charset="0"/>
              <a:buChar char="•"/>
            </a:pPr>
            <a:r>
              <a:rPr lang="zh-CN" altLang="en-US" dirty="0" smtClean="0"/>
              <a:t>只</a:t>
            </a:r>
            <a:r>
              <a:rPr lang="zh-CN" altLang="en-US" dirty="0"/>
              <a:t>保留了高频细节和原有模型</a:t>
            </a:r>
            <a:r>
              <a:rPr lang="zh-CN" altLang="en-US" dirty="0" smtClean="0"/>
              <a:t>叠加 </a:t>
            </a:r>
            <a:r>
              <a:rPr lang="en-US" altLang="zh-CN" dirty="0" smtClean="0"/>
              <a:t>(</a:t>
            </a:r>
            <a:r>
              <a:rPr lang="zh-CN" altLang="en-US" dirty="0"/>
              <a:t>大效果靠模型</a:t>
            </a:r>
            <a:r>
              <a:rPr lang="en-US" altLang="zh-CN" dirty="0"/>
              <a:t>,</a:t>
            </a:r>
            <a:r>
              <a:rPr lang="zh-CN" altLang="en-US" dirty="0"/>
              <a:t>质感级别靠素材</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42</a:t>
            </a:fld>
            <a:endParaRPr lang="zh-CN" altLang="en-US"/>
          </a:p>
        </p:txBody>
      </p:sp>
    </p:spTree>
    <p:extLst>
      <p:ext uri="{BB962C8B-B14F-4D97-AF65-F5344CB8AC3E}">
        <p14:creationId xmlns:p14="http://schemas.microsoft.com/office/powerpoint/2010/main" val="3550466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颜色结构化（翻译不能）</a:t>
            </a:r>
            <a:endParaRPr lang="en-US" altLang="zh-CN" dirty="0"/>
          </a:p>
          <a:p>
            <a:pPr marL="171450" indent="-171450">
              <a:buFont typeface="Arial" panose="020B0604020202020204" pitchFamily="34" charset="0"/>
              <a:buChar char="•"/>
            </a:pPr>
            <a:r>
              <a:rPr lang="zh-CN" altLang="en-US" dirty="0"/>
              <a:t>耳朵</a:t>
            </a:r>
            <a:endParaRPr lang="en-US" altLang="zh-CN" dirty="0"/>
          </a:p>
          <a:p>
            <a:pPr marL="171450" indent="-171450">
              <a:buFont typeface="Arial" panose="020B0604020202020204" pitchFamily="34" charset="0"/>
              <a:buChar char="•"/>
            </a:pPr>
            <a:r>
              <a:rPr lang="zh-CN" altLang="en-US" dirty="0"/>
              <a:t>泪痕</a:t>
            </a:r>
            <a:endParaRPr lang="en-US" altLang="zh-CN" dirty="0"/>
          </a:p>
          <a:p>
            <a:pPr marL="171450" indent="-171450">
              <a:buFont typeface="Arial" panose="020B0604020202020204" pitchFamily="34" charset="0"/>
              <a:buChar char="•"/>
            </a:pPr>
            <a:r>
              <a:rPr lang="zh-CN" altLang="en-US" dirty="0"/>
              <a:t>嘴唇</a:t>
            </a:r>
            <a:endParaRPr lang="en-US" altLang="zh-CN" dirty="0"/>
          </a:p>
          <a:p>
            <a:pPr marL="171450" indent="-171450">
              <a:buFont typeface="Arial" panose="020B0604020202020204" pitchFamily="34" charset="0"/>
              <a:buChar char="•"/>
            </a:pPr>
            <a:r>
              <a:rPr lang="zh-CN" altLang="en-US" dirty="0"/>
              <a:t>鼻子</a:t>
            </a:r>
            <a:endParaRPr lang="en-US" altLang="zh-CN" dirty="0"/>
          </a:p>
          <a:p>
            <a:pPr marL="171450" indent="-171450">
              <a:buFont typeface="Arial" panose="020B0604020202020204" pitchFamily="34" charset="0"/>
              <a:buChar char="•"/>
            </a:pPr>
            <a:r>
              <a:rPr lang="zh-CN" altLang="en-US" dirty="0"/>
              <a:t>鼻孔</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43</a:t>
            </a:fld>
            <a:endParaRPr lang="zh-CN" altLang="en-US"/>
          </a:p>
        </p:txBody>
      </p:sp>
    </p:spTree>
    <p:extLst>
      <p:ext uri="{BB962C8B-B14F-4D97-AF65-F5344CB8AC3E}">
        <p14:creationId xmlns:p14="http://schemas.microsoft.com/office/powerpoint/2010/main" val="36979875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添加颜色变化 </a:t>
            </a:r>
            <a:endParaRPr lang="en-US" altLang="zh-CN" dirty="0"/>
          </a:p>
          <a:p>
            <a:pPr marL="171450" indent="-171450">
              <a:buFont typeface="Arial" panose="020B0604020202020204" pitchFamily="34" charset="0"/>
              <a:buChar char="•"/>
            </a:pPr>
            <a:r>
              <a:rPr lang="zh-CN" altLang="en-US" dirty="0"/>
              <a:t>面颊 </a:t>
            </a:r>
            <a:r>
              <a:rPr lang="en-US" altLang="zh-CN" dirty="0"/>
              <a:t>= </a:t>
            </a:r>
            <a:r>
              <a:rPr lang="zh-CN" altLang="en-US" dirty="0"/>
              <a:t>红色</a:t>
            </a:r>
            <a:endParaRPr lang="en-US" altLang="zh-CN" dirty="0"/>
          </a:p>
          <a:p>
            <a:pPr marL="171450" indent="-171450">
              <a:buFont typeface="Arial" panose="020B0604020202020204" pitchFamily="34" charset="0"/>
              <a:buChar char="•"/>
            </a:pPr>
            <a:r>
              <a:rPr lang="zh-CN" altLang="en-US" dirty="0"/>
              <a:t>前额 </a:t>
            </a:r>
            <a:r>
              <a:rPr lang="en-US" altLang="zh-CN" dirty="0"/>
              <a:t>= </a:t>
            </a:r>
            <a:r>
              <a:rPr lang="zh-CN" altLang="en-US" dirty="0"/>
              <a:t>黄色</a:t>
            </a:r>
            <a:endParaRPr lang="en-US" altLang="zh-CN" dirty="0"/>
          </a:p>
          <a:p>
            <a:pPr marL="171450" indent="-171450">
              <a:buFont typeface="Arial" panose="020B0604020202020204" pitchFamily="34" charset="0"/>
              <a:buChar char="•"/>
            </a:pPr>
            <a:r>
              <a:rPr lang="zh-CN" altLang="en-US" dirty="0"/>
              <a:t>下脸部 </a:t>
            </a:r>
            <a:r>
              <a:rPr lang="en-US" altLang="zh-CN" dirty="0"/>
              <a:t>= </a:t>
            </a:r>
            <a:r>
              <a:rPr lang="zh-CN" altLang="en-US" dirty="0"/>
              <a:t>灰色</a:t>
            </a:r>
            <a:endParaRPr lang="en-US" altLang="zh-CN" dirty="0"/>
          </a:p>
          <a:p>
            <a:pPr marL="171450" indent="-171450">
              <a:buFont typeface="Arial" panose="020B0604020202020204" pitchFamily="34" charset="0"/>
              <a:buChar char="•"/>
            </a:pPr>
            <a:r>
              <a:rPr lang="zh-CN" altLang="en-US" dirty="0"/>
              <a:t>眼袋 </a:t>
            </a:r>
            <a:r>
              <a:rPr lang="en-US" altLang="zh-CN" dirty="0"/>
              <a:t>= </a:t>
            </a:r>
            <a:r>
              <a:rPr lang="zh-CN" altLang="en-US" dirty="0"/>
              <a:t>紫色</a:t>
            </a:r>
            <a:r>
              <a:rPr lang="en-US" altLang="zh-CN" dirty="0"/>
              <a:t>/</a:t>
            </a:r>
            <a:r>
              <a:rPr lang="zh-CN" altLang="en-US" dirty="0"/>
              <a:t>绿色</a:t>
            </a:r>
            <a:endParaRPr lang="en-US" altLang="zh-CN" dirty="0"/>
          </a:p>
          <a:p>
            <a:pPr marL="171450" indent="-171450">
              <a:buFont typeface="Arial" panose="020B0604020202020204" pitchFamily="34" charset="0"/>
              <a:buChar char="•"/>
            </a:pPr>
            <a:r>
              <a:rPr lang="zh-CN" altLang="en-US" dirty="0"/>
              <a:t>鼻侧 </a:t>
            </a:r>
            <a:r>
              <a:rPr lang="en-US" altLang="zh-CN" dirty="0"/>
              <a:t>= </a:t>
            </a:r>
            <a:r>
              <a:rPr lang="zh-CN" altLang="en-US" dirty="0"/>
              <a:t>蓝色</a:t>
            </a:r>
            <a:r>
              <a:rPr lang="en-US" altLang="zh-CN" dirty="0"/>
              <a:t>/</a:t>
            </a:r>
            <a:r>
              <a:rPr lang="zh-CN" altLang="en-US" dirty="0"/>
              <a:t>灰色</a:t>
            </a:r>
            <a:endParaRPr lang="en-US" altLang="zh-CN" dirty="0"/>
          </a:p>
          <a:p>
            <a:pPr marL="0" indent="0">
              <a:buFont typeface="Arial" panose="020B0604020202020204" pitchFamily="34" charset="0"/>
              <a:buNone/>
            </a:pPr>
            <a:endParaRPr lang="en-US" altLang="zh-CN" dirty="0"/>
          </a:p>
          <a:p>
            <a:pPr marL="171450" indent="-171450">
              <a:buFont typeface="Arial" panose="020B0604020202020204" pitchFamily="34" charset="0"/>
              <a:buChar char="•"/>
            </a:pPr>
            <a:r>
              <a:rPr lang="zh-CN" altLang="en-US" dirty="0"/>
              <a:t>纹</a:t>
            </a:r>
            <a:r>
              <a:rPr lang="zh-CN" altLang="en-US" dirty="0" smtClean="0"/>
              <a:t>眉</a:t>
            </a:r>
            <a:endParaRPr lang="en-US" altLang="zh-CN" dirty="0" smtClean="0"/>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涉及到一些</a:t>
            </a:r>
            <a:r>
              <a:rPr lang="zh-CN" altLang="en-US" dirty="0" smtClean="0"/>
              <a:t>美术知识</a:t>
            </a:r>
            <a:r>
              <a:rPr lang="en-US" altLang="zh-CN" dirty="0" smtClean="0"/>
              <a:t>:</a:t>
            </a:r>
          </a:p>
          <a:p>
            <a:pPr marL="628650" lvl="1" indent="-171450">
              <a:buFont typeface="Arial" panose="020B0604020202020204" pitchFamily="34" charset="0"/>
              <a:buChar char="•"/>
            </a:pPr>
            <a:r>
              <a:rPr lang="zh-CN" altLang="en-US" dirty="0" smtClean="0"/>
              <a:t>冷色</a:t>
            </a:r>
            <a:r>
              <a:rPr lang="zh-CN" altLang="en-US" dirty="0"/>
              <a:t>部分</a:t>
            </a:r>
            <a:r>
              <a:rPr lang="zh-CN" altLang="en-US" dirty="0" smtClean="0"/>
              <a:t>一般有</a:t>
            </a:r>
            <a:r>
              <a:rPr lang="zh-CN" altLang="en-US" dirty="0"/>
              <a:t>骨骼或者肌肉</a:t>
            </a:r>
            <a:r>
              <a:rPr lang="zh-CN" altLang="en-US" dirty="0" smtClean="0"/>
              <a:t>遮挡，散射</a:t>
            </a:r>
            <a:r>
              <a:rPr lang="zh-CN" altLang="en-US" dirty="0"/>
              <a:t>半径</a:t>
            </a:r>
            <a:r>
              <a:rPr lang="zh-CN" altLang="en-US" dirty="0" smtClean="0"/>
              <a:t>较低，或者</a:t>
            </a:r>
            <a:r>
              <a:rPr lang="zh-CN" altLang="en-US" dirty="0"/>
              <a:t>是被光源散射几率较低的</a:t>
            </a:r>
            <a:r>
              <a:rPr lang="zh-CN" altLang="en-US" dirty="0" smtClean="0"/>
              <a:t>区域</a:t>
            </a:r>
            <a:endParaRPr lang="en-US" altLang="zh-CN" dirty="0" smtClean="0"/>
          </a:p>
          <a:p>
            <a:pPr marL="628650" lvl="1" indent="-171450">
              <a:buFont typeface="Arial" panose="020B0604020202020204" pitchFamily="34" charset="0"/>
              <a:buChar char="•"/>
            </a:pPr>
            <a:r>
              <a:rPr lang="zh-CN" altLang="en-US" dirty="0" smtClean="0"/>
              <a:t>红色</a:t>
            </a:r>
            <a:r>
              <a:rPr lang="zh-CN" altLang="en-US" dirty="0"/>
              <a:t>是毛细血管丰富的皮肤</a:t>
            </a:r>
            <a:r>
              <a:rPr lang="zh-CN" altLang="en-US" dirty="0" smtClean="0"/>
              <a:t>部分</a:t>
            </a:r>
            <a:endParaRPr lang="en-US" altLang="zh-CN" dirty="0" smtClean="0"/>
          </a:p>
          <a:p>
            <a:pPr marL="628650" lvl="1" indent="-171450">
              <a:buFont typeface="Arial" panose="020B0604020202020204" pitchFamily="34" charset="0"/>
              <a:buChar char="•"/>
            </a:pPr>
            <a:r>
              <a:rPr lang="zh-CN" altLang="en-US" dirty="0" smtClean="0"/>
              <a:t>黄色</a:t>
            </a:r>
            <a:r>
              <a:rPr lang="zh-CN" altLang="en-US" dirty="0"/>
              <a:t>一般是脂肪堆积或者是油脂区域</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44</a:t>
            </a:fld>
            <a:endParaRPr lang="zh-CN" altLang="en-US"/>
          </a:p>
        </p:txBody>
      </p:sp>
    </p:spTree>
    <p:extLst>
      <p:ext uri="{BB962C8B-B14F-4D97-AF65-F5344CB8AC3E}">
        <p14:creationId xmlns:p14="http://schemas.microsoft.com/office/powerpoint/2010/main" val="666420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这里是夸张化的各部位颜色标识图（方便大家识别区域颜色）</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45</a:t>
            </a:fld>
            <a:endParaRPr lang="zh-CN" altLang="en-US"/>
          </a:p>
        </p:txBody>
      </p:sp>
    </p:spTree>
    <p:extLst>
      <p:ext uri="{BB962C8B-B14F-4D97-AF65-F5344CB8AC3E}">
        <p14:creationId xmlns:p14="http://schemas.microsoft.com/office/powerpoint/2010/main" val="3653721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次表面</a:t>
            </a:r>
            <a:endParaRPr lang="en-US" altLang="zh-CN" dirty="0"/>
          </a:p>
          <a:p>
            <a:pPr marL="171450" indent="-171450">
              <a:buFont typeface="Arial" panose="020B0604020202020204" pitchFamily="34" charset="0"/>
              <a:buChar char="•"/>
            </a:pPr>
            <a:r>
              <a:rPr lang="en-US" altLang="zh-CN" dirty="0"/>
              <a:t>XXX</a:t>
            </a:r>
            <a:r>
              <a:rPr lang="zh-CN" altLang="en-US" dirty="0"/>
              <a:t>（翻译不能， </a:t>
            </a:r>
            <a:r>
              <a:rPr lang="en-US" altLang="zh-CN" dirty="0"/>
              <a:t>Get</a:t>
            </a:r>
            <a:r>
              <a:rPr lang="zh-CN" altLang="en-US" dirty="0"/>
              <a:t>不到点）</a:t>
            </a:r>
            <a:endParaRPr lang="en-US" altLang="zh-CN" dirty="0"/>
          </a:p>
          <a:p>
            <a:pPr marL="171450" indent="-171450">
              <a:buFont typeface="Arial" panose="020B0604020202020204" pitchFamily="34" charset="0"/>
              <a:buChar char="•"/>
            </a:pPr>
            <a:r>
              <a:rPr lang="zh-CN" altLang="en-US" dirty="0"/>
              <a:t>大半径， 低不透明度</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46</a:t>
            </a:fld>
            <a:endParaRPr lang="zh-CN" altLang="en-US"/>
          </a:p>
        </p:txBody>
      </p:sp>
    </p:spTree>
    <p:extLst>
      <p:ext uri="{BB962C8B-B14F-4D97-AF65-F5344CB8AC3E}">
        <p14:creationId xmlns:p14="http://schemas.microsoft.com/office/powerpoint/2010/main" val="38248698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次表面的示意图（应该是</a:t>
            </a:r>
            <a:r>
              <a:rPr lang="en-US" altLang="zh-CN" dirty="0"/>
              <a:t>3S</a:t>
            </a:r>
            <a:r>
              <a:rPr lang="zh-CN" altLang="en-US" dirty="0"/>
              <a:t>的通透情况定义）</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47</a:t>
            </a:fld>
            <a:endParaRPr lang="zh-CN" altLang="en-US"/>
          </a:p>
        </p:txBody>
      </p:sp>
    </p:spTree>
    <p:extLst>
      <p:ext uri="{BB962C8B-B14F-4D97-AF65-F5344CB8AC3E}">
        <p14:creationId xmlns:p14="http://schemas.microsoft.com/office/powerpoint/2010/main" val="176660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Paragon</a:t>
            </a:r>
            <a:r>
              <a:rPr lang="zh-CN" altLang="en-US" dirty="0"/>
              <a:t>使用的是</a:t>
            </a:r>
            <a:r>
              <a:rPr lang="en-US" altLang="zh-CN" dirty="0"/>
              <a:t>Specular PBR</a:t>
            </a:r>
            <a:r>
              <a:rPr lang="zh-CN" altLang="en-US" dirty="0"/>
              <a:t>流程（高光图</a:t>
            </a:r>
            <a:r>
              <a:rPr lang="en-US" altLang="zh-CN" dirty="0"/>
              <a:t>/</a:t>
            </a:r>
            <a:r>
              <a:rPr lang="zh-CN" altLang="en-US" dirty="0"/>
              <a:t>粗糙度图）</a:t>
            </a:r>
            <a:endParaRPr lang="en-US" altLang="zh-CN" dirty="0"/>
          </a:p>
          <a:p>
            <a:r>
              <a:rPr lang="en-US" altLang="zh-CN" dirty="0" smtClean="0"/>
              <a:t>PS</a:t>
            </a:r>
            <a:r>
              <a:rPr lang="zh-CN" altLang="en-US" dirty="0" smtClean="0"/>
              <a:t>：这里</a:t>
            </a:r>
            <a:r>
              <a:rPr lang="zh-CN" altLang="en-US" dirty="0"/>
              <a:t>同时使用高光贴图和粗糙度的原因</a:t>
            </a:r>
            <a:r>
              <a:rPr lang="zh-CN" altLang="en-US" dirty="0" smtClean="0"/>
              <a:t>是两个</a:t>
            </a:r>
            <a:endParaRPr lang="en-US" altLang="zh-CN" dirty="0"/>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人的脸部是非常具有明暗对比的， 甚至</a:t>
            </a:r>
            <a:r>
              <a:rPr lang="en-US" altLang="zh-CN" sz="1200" b="0" i="0" kern="1200" dirty="0">
                <a:solidFill>
                  <a:schemeClr val="tx1"/>
                </a:solidFill>
                <a:effectLst/>
                <a:latin typeface="+mn-lt"/>
                <a:ea typeface="+mn-ea"/>
                <a:cs typeface="+mn-cs"/>
              </a:rPr>
              <a:t>F0=0.04</a:t>
            </a:r>
            <a:r>
              <a:rPr lang="zh-CN" altLang="en-US" sz="1200" b="0" i="0" kern="1200" dirty="0">
                <a:solidFill>
                  <a:schemeClr val="tx1"/>
                </a:solidFill>
                <a:effectLst/>
                <a:latin typeface="+mn-lt"/>
                <a:ea typeface="+mn-ea"/>
                <a:cs typeface="+mn-cs"/>
              </a:rPr>
              <a:t>的差异都非常</a:t>
            </a:r>
            <a:r>
              <a:rPr lang="zh-CN" altLang="en-US" sz="1200" b="0" i="0" kern="1200" dirty="0" smtClean="0">
                <a:solidFill>
                  <a:schemeClr val="tx1"/>
                </a:solidFill>
                <a:effectLst/>
                <a:latin typeface="+mn-lt"/>
                <a:ea typeface="+mn-ea"/>
                <a:cs typeface="+mn-cs"/>
              </a:rPr>
              <a:t>明显了。</a:t>
            </a:r>
            <a:r>
              <a:rPr lang="zh-CN" altLang="en-US" sz="1200" b="0" i="0" kern="1200" dirty="0">
                <a:solidFill>
                  <a:schemeClr val="tx1"/>
                </a:solidFill>
                <a:effectLst/>
                <a:latin typeface="+mn-lt"/>
                <a:ea typeface="+mn-ea"/>
                <a:cs typeface="+mn-cs"/>
              </a:rPr>
              <a:t> 比如油脂覆盖的</a:t>
            </a:r>
            <a:r>
              <a:rPr lang="en-US" altLang="zh-CN" sz="1200" b="0" i="0" kern="1200" dirty="0">
                <a:solidFill>
                  <a:schemeClr val="tx1"/>
                </a:solidFill>
                <a:effectLst/>
                <a:latin typeface="+mn-lt"/>
                <a:ea typeface="+mn-ea"/>
                <a:cs typeface="+mn-cs"/>
              </a:rPr>
              <a:t>F0</a:t>
            </a:r>
            <a:r>
              <a:rPr lang="zh-CN" altLang="en-US" sz="1200" b="0" i="0" kern="1200" dirty="0">
                <a:solidFill>
                  <a:schemeClr val="tx1"/>
                </a:solidFill>
                <a:effectLst/>
                <a:latin typeface="+mn-lt"/>
                <a:ea typeface="+mn-ea"/>
                <a:cs typeface="+mn-cs"/>
              </a:rPr>
              <a:t>和没有油脂覆盖的的区域可能会有</a:t>
            </a:r>
            <a:r>
              <a:rPr lang="en-US" altLang="zh-CN" sz="1200" b="0" i="0" kern="1200" dirty="0">
                <a:solidFill>
                  <a:schemeClr val="tx1"/>
                </a:solidFill>
                <a:effectLst/>
                <a:latin typeface="+mn-lt"/>
                <a:ea typeface="+mn-ea"/>
                <a:cs typeface="+mn-cs"/>
              </a:rPr>
              <a:t>0.02</a:t>
            </a:r>
            <a:r>
              <a:rPr lang="zh-CN" altLang="en-US" sz="1200" b="0" i="0" kern="1200" dirty="0">
                <a:solidFill>
                  <a:schemeClr val="tx1"/>
                </a:solidFill>
                <a:effectLst/>
                <a:latin typeface="+mn-lt"/>
                <a:ea typeface="+mn-ea"/>
                <a:cs typeface="+mn-cs"/>
              </a:rPr>
              <a:t>的</a:t>
            </a:r>
            <a:r>
              <a:rPr lang="zh-CN" altLang="en-US" sz="1200" b="0" i="0" kern="1200" dirty="0" smtClean="0">
                <a:solidFill>
                  <a:schemeClr val="tx1"/>
                </a:solidFill>
                <a:effectLst/>
                <a:latin typeface="+mn-lt"/>
                <a:ea typeface="+mn-ea"/>
                <a:cs typeface="+mn-cs"/>
              </a:rPr>
              <a:t>差别， 所以</a:t>
            </a:r>
            <a:r>
              <a:rPr lang="zh-CN" altLang="en-US" sz="1200" b="0" i="0" kern="1200" dirty="0">
                <a:solidFill>
                  <a:schemeClr val="tx1"/>
                </a:solidFill>
                <a:effectLst/>
                <a:latin typeface="+mn-lt"/>
                <a:ea typeface="+mn-ea"/>
                <a:cs typeface="+mn-cs"/>
              </a:rPr>
              <a:t>需要一个专门的高光贴图来控制</a:t>
            </a:r>
            <a:r>
              <a:rPr lang="en-US" altLang="zh-CN" sz="1200" b="0" i="0" kern="1200" dirty="0">
                <a:solidFill>
                  <a:schemeClr val="tx1"/>
                </a:solidFill>
                <a:effectLst/>
                <a:latin typeface="+mn-lt"/>
                <a:ea typeface="+mn-ea"/>
                <a:cs typeface="+mn-cs"/>
              </a:rPr>
              <a:t>F0</a:t>
            </a: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毛孔</a:t>
            </a:r>
            <a:r>
              <a:rPr lang="zh-CN" altLang="en-US" sz="1200" b="0" i="0" kern="1200" dirty="0">
                <a:solidFill>
                  <a:schemeClr val="tx1"/>
                </a:solidFill>
                <a:effectLst/>
                <a:latin typeface="+mn-lt"/>
                <a:ea typeface="+mn-ea"/>
                <a:cs typeface="+mn-cs"/>
              </a:rPr>
              <a:t>这个级别的</a:t>
            </a:r>
            <a:r>
              <a:rPr lang="zh-CN" altLang="en-US" sz="1200" b="0" i="0" kern="1200" dirty="0" smtClean="0">
                <a:solidFill>
                  <a:schemeClr val="tx1"/>
                </a:solidFill>
                <a:effectLst/>
                <a:latin typeface="+mn-lt"/>
                <a:ea typeface="+mn-ea"/>
                <a:cs typeface="+mn-cs"/>
              </a:rPr>
              <a:t>表达问题。</a:t>
            </a:r>
            <a:endParaRPr lang="en-US" altLang="zh-CN" sz="1200" b="0" i="0" kern="1200" dirty="0" smtClean="0">
              <a:solidFill>
                <a:schemeClr val="tx1"/>
              </a:solidFill>
              <a:effectLst/>
              <a:latin typeface="+mn-lt"/>
              <a:ea typeface="+mn-ea"/>
              <a:cs typeface="+mn-cs"/>
            </a:endParaRPr>
          </a:p>
          <a:p>
            <a:pPr marL="1085850" lvl="2"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对于</a:t>
            </a:r>
            <a:r>
              <a:rPr lang="zh-CN" altLang="en-US" sz="1200" b="0" i="0" kern="1200" dirty="0">
                <a:solidFill>
                  <a:schemeClr val="tx1"/>
                </a:solidFill>
                <a:effectLst/>
                <a:latin typeface="+mn-lt"/>
                <a:ea typeface="+mn-ea"/>
                <a:cs typeface="+mn-cs"/>
              </a:rPr>
              <a:t>粗糙度控制的自遮挡</a:t>
            </a:r>
            <a:r>
              <a:rPr lang="en-US" altLang="zh-CN" sz="1200" b="0" i="0" kern="1200" dirty="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项， 表达粒度过大， 不能很好的表现毛孔。</a:t>
            </a:r>
            <a:r>
              <a:rPr lang="en-US" altLang="zh-CN" sz="1200" b="0" i="0" kern="1200" dirty="0">
                <a:solidFill>
                  <a:schemeClr val="tx1"/>
                </a:solidFill>
                <a:effectLst/>
                <a:latin typeface="+mn-lt"/>
                <a:ea typeface="+mn-ea"/>
                <a:cs typeface="+mn-cs"/>
              </a:rPr>
              <a:t> </a:t>
            </a:r>
            <a:endParaRPr lang="en-US" altLang="zh-CN" sz="1200" b="0" i="0" kern="1200" dirty="0" smtClean="0">
              <a:solidFill>
                <a:schemeClr val="tx1"/>
              </a:solidFill>
              <a:effectLst/>
              <a:latin typeface="+mn-lt"/>
              <a:ea typeface="+mn-ea"/>
              <a:cs typeface="+mn-cs"/>
            </a:endParaRPr>
          </a:p>
          <a:p>
            <a:pPr marL="1085850" lvl="2"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对于</a:t>
            </a:r>
            <a:r>
              <a:rPr lang="zh-CN" altLang="en-US" sz="1200" b="0" i="0" kern="1200" dirty="0">
                <a:solidFill>
                  <a:schemeClr val="tx1"/>
                </a:solidFill>
                <a:effectLst/>
                <a:latin typeface="+mn-lt"/>
                <a:ea typeface="+mn-ea"/>
                <a:cs typeface="+mn-cs"/>
              </a:rPr>
              <a:t>法线贴图这个级别的</a:t>
            </a:r>
            <a:r>
              <a:rPr lang="zh-CN" altLang="en-US" sz="1200" b="0" i="0" kern="1200" dirty="0" smtClean="0">
                <a:solidFill>
                  <a:schemeClr val="tx1"/>
                </a:solidFill>
                <a:effectLst/>
                <a:latin typeface="+mn-lt"/>
                <a:ea typeface="+mn-ea"/>
                <a:cs typeface="+mn-cs"/>
              </a:rPr>
              <a:t>几何定义来说</a:t>
            </a:r>
            <a:r>
              <a:rPr lang="zh-CN" altLang="en-US" sz="1200" b="0" i="0" kern="1200" dirty="0">
                <a:solidFill>
                  <a:schemeClr val="tx1"/>
                </a:solidFill>
                <a:effectLst/>
                <a:latin typeface="+mn-lt"/>
                <a:ea typeface="+mn-ea"/>
                <a:cs typeface="+mn-cs"/>
              </a:rPr>
              <a:t>又太</a:t>
            </a:r>
            <a:r>
              <a:rPr lang="zh-CN" altLang="en-US" sz="1200" b="0" i="0" kern="1200" dirty="0" smtClean="0">
                <a:solidFill>
                  <a:schemeClr val="tx1"/>
                </a:solidFill>
                <a:effectLst/>
                <a:latin typeface="+mn-lt"/>
                <a:ea typeface="+mn-ea"/>
                <a:cs typeface="+mn-cs"/>
              </a:rPr>
              <a:t>小。 </a:t>
            </a:r>
            <a:endParaRPr lang="en-US" altLang="zh-CN" sz="1200" b="0" i="0" kern="1200" dirty="0" smtClean="0">
              <a:solidFill>
                <a:schemeClr val="tx1"/>
              </a:solidFill>
              <a:effectLst/>
              <a:latin typeface="+mn-lt"/>
              <a:ea typeface="+mn-ea"/>
              <a:cs typeface="+mn-cs"/>
            </a:endParaRPr>
          </a:p>
          <a:p>
            <a:pPr marL="1085850" lvl="2"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而且</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SSAO </a:t>
            </a:r>
            <a:r>
              <a:rPr lang="zh-CN" altLang="en-US" sz="1200" b="0" i="0" kern="1200" dirty="0">
                <a:solidFill>
                  <a:schemeClr val="tx1"/>
                </a:solidFill>
                <a:effectLst/>
                <a:latin typeface="+mn-lt"/>
                <a:ea typeface="+mn-ea"/>
                <a:cs typeface="+mn-cs"/>
              </a:rPr>
              <a:t>也好</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角色光照也好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也不能画到</a:t>
            </a:r>
            <a:r>
              <a:rPr lang="en-US" altLang="zh-CN" sz="1200" b="0" i="0" kern="1200" dirty="0">
                <a:solidFill>
                  <a:schemeClr val="tx1"/>
                </a:solidFill>
                <a:effectLst/>
                <a:latin typeface="+mn-lt"/>
                <a:ea typeface="+mn-ea"/>
                <a:cs typeface="+mn-cs"/>
              </a:rPr>
              <a:t>AO</a:t>
            </a:r>
            <a:r>
              <a:rPr lang="zh-CN" altLang="en-US" sz="1200" b="0" i="0" kern="1200" dirty="0">
                <a:solidFill>
                  <a:schemeClr val="tx1"/>
                </a:solidFill>
                <a:effectLst/>
                <a:latin typeface="+mn-lt"/>
                <a:ea typeface="+mn-ea"/>
                <a:cs typeface="+mn-cs"/>
              </a:rPr>
              <a:t>贴图里太多</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sss</a:t>
            </a:r>
            <a:r>
              <a:rPr lang="zh-CN" altLang="en-US" sz="1200" b="0" i="0" kern="1200" dirty="0">
                <a:solidFill>
                  <a:schemeClr val="tx1"/>
                </a:solidFill>
                <a:effectLst/>
                <a:latin typeface="+mn-lt"/>
                <a:ea typeface="+mn-ea"/>
                <a:cs typeface="+mn-cs"/>
              </a:rPr>
              <a:t>会导致光都穿透过来</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ao</a:t>
            </a:r>
            <a:r>
              <a:rPr lang="zh-CN" altLang="en-US" sz="1200" b="0" i="0" kern="1200" dirty="0">
                <a:solidFill>
                  <a:schemeClr val="tx1"/>
                </a:solidFill>
                <a:effectLst/>
                <a:latin typeface="+mn-lt"/>
                <a:ea typeface="+mn-ea"/>
                <a:cs typeface="+mn-cs"/>
              </a:rPr>
              <a:t>太狠会显得毛孔里有脏东西</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都是盲区</a:t>
            </a:r>
            <a:r>
              <a:rPr lang="en-US" altLang="zh-CN" sz="1200" b="0" i="0" kern="1200" dirty="0">
                <a:solidFill>
                  <a:schemeClr val="tx1"/>
                </a:solidFill>
                <a:effectLst/>
                <a:latin typeface="+mn-lt"/>
                <a:ea typeface="+mn-ea"/>
                <a:cs typeface="+mn-cs"/>
              </a:rPr>
              <a:t>.</a:t>
            </a:r>
          </a:p>
          <a:p>
            <a:pPr marL="1085850" lvl="2"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要</a:t>
            </a:r>
            <a:r>
              <a:rPr lang="zh-CN" altLang="en-US" sz="1200" b="0" i="0" kern="1200" dirty="0">
                <a:solidFill>
                  <a:schemeClr val="tx1"/>
                </a:solidFill>
                <a:effectLst/>
                <a:latin typeface="+mn-lt"/>
                <a:ea typeface="+mn-ea"/>
                <a:cs typeface="+mn-cs"/>
              </a:rPr>
              <a:t>控制高光的遮挡就只有用高光贴图是最方便的</a:t>
            </a:r>
            <a:endParaRPr lang="en-US" altLang="zh-CN" sz="1200" b="0" i="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altLang="zh-CN" dirty="0"/>
              <a:t>Unreal</a:t>
            </a:r>
            <a:r>
              <a:rPr lang="zh-CN" altLang="en-US" dirty="0"/>
              <a:t>没有高光流程</a:t>
            </a:r>
            <a:r>
              <a:rPr lang="en-US" altLang="zh-CN" dirty="0"/>
              <a:t>.</a:t>
            </a:r>
            <a:r>
              <a:rPr lang="zh-CN" altLang="en-US" dirty="0"/>
              <a:t>所谓的高光通道只是给一个默认</a:t>
            </a:r>
            <a:r>
              <a:rPr lang="en-US" altLang="zh-CN" dirty="0"/>
              <a:t>F0</a:t>
            </a:r>
            <a:r>
              <a:rPr lang="zh-CN" altLang="en-US" dirty="0"/>
              <a:t>从</a:t>
            </a:r>
            <a:r>
              <a:rPr lang="en-US" altLang="zh-CN" dirty="0"/>
              <a:t>0.02</a:t>
            </a:r>
            <a:r>
              <a:rPr lang="zh-CN" altLang="en-US" dirty="0"/>
              <a:t>到</a:t>
            </a:r>
            <a:r>
              <a:rPr lang="en-US" altLang="zh-CN" dirty="0"/>
              <a:t>0.08</a:t>
            </a:r>
            <a:r>
              <a:rPr lang="zh-CN" altLang="en-US" dirty="0"/>
              <a:t>的偏移</a:t>
            </a:r>
            <a:endParaRPr lang="en-US" altLang="zh-CN" dirty="0"/>
          </a:p>
          <a:p>
            <a:r>
              <a:rPr lang="en-US" altLang="zh-CN" dirty="0" smtClean="0"/>
              <a:t>	// </a:t>
            </a:r>
            <a:r>
              <a:rPr lang="en-US" altLang="zh-CN" dirty="0"/>
              <a:t>Anything less than 2% is physically impossible and is instead considered to be shadowing </a:t>
            </a:r>
          </a:p>
          <a:p>
            <a:r>
              <a:rPr lang="en-US" altLang="zh-CN" dirty="0" smtClean="0"/>
              <a:t>	// </a:t>
            </a:r>
            <a:r>
              <a:rPr lang="en-US" altLang="zh-CN" dirty="0" err="1" smtClean="0"/>
              <a:t>SpecularColor</a:t>
            </a:r>
            <a:r>
              <a:rPr lang="en-US" altLang="zh-CN" dirty="0" smtClean="0"/>
              <a:t> </a:t>
            </a:r>
            <a:r>
              <a:rPr lang="en-US" altLang="zh-CN" dirty="0"/>
              <a:t>* </a:t>
            </a:r>
            <a:r>
              <a:rPr lang="en-US" altLang="zh-CN" dirty="0" err="1"/>
              <a:t>AB.x</a:t>
            </a:r>
            <a:r>
              <a:rPr lang="en-US" altLang="zh-CN" dirty="0"/>
              <a:t> + saturate( 50.0 * </a:t>
            </a:r>
            <a:r>
              <a:rPr lang="en-US" altLang="zh-CN" dirty="0" err="1"/>
              <a:t>SpecularColor.g</a:t>
            </a:r>
            <a:r>
              <a:rPr lang="en-US" altLang="zh-CN" dirty="0"/>
              <a:t> ) * </a:t>
            </a:r>
            <a:r>
              <a:rPr lang="en-US" altLang="zh-CN" dirty="0" err="1"/>
              <a:t>AB.y</a:t>
            </a:r>
            <a:r>
              <a:rPr lang="en-US" altLang="zh-CN" dirty="0"/>
              <a:t>; </a:t>
            </a:r>
            <a:r>
              <a:rPr lang="en-US" altLang="zh-CN" dirty="0" smtClean="0"/>
              <a:t> unreal</a:t>
            </a:r>
            <a:r>
              <a:rPr lang="zh-CN" altLang="en-US" dirty="0"/>
              <a:t>的注释</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48</a:t>
            </a:fld>
            <a:endParaRPr lang="zh-CN" altLang="en-US"/>
          </a:p>
        </p:txBody>
      </p:sp>
    </p:spTree>
    <p:extLst>
      <p:ext uri="{BB962C8B-B14F-4D97-AF65-F5344CB8AC3E}">
        <p14:creationId xmlns:p14="http://schemas.microsoft.com/office/powerpoint/2010/main" val="547732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粗糙度图</a:t>
            </a:r>
            <a:endParaRPr lang="en-US" altLang="zh-CN" dirty="0"/>
          </a:p>
          <a:p>
            <a:pPr marL="171450" indent="-171450">
              <a:buFont typeface="Arial" panose="020B0604020202020204" pitchFamily="34" charset="0"/>
              <a:buChar char="•"/>
            </a:pPr>
            <a:r>
              <a:rPr lang="zh-CN" altLang="en-US" dirty="0"/>
              <a:t>明显的结构化（部位不同， 粗糙度不同？）</a:t>
            </a:r>
            <a:endParaRPr lang="en-US" altLang="zh-CN" dirty="0"/>
          </a:p>
          <a:p>
            <a:pPr marL="171450" indent="-171450">
              <a:buFont typeface="Arial" panose="020B0604020202020204" pitchFamily="34" charset="0"/>
              <a:buChar char="•"/>
            </a:pPr>
            <a:r>
              <a:rPr lang="zh-CN" altLang="en-US" dirty="0"/>
              <a:t>脸部凹陷部位的定义</a:t>
            </a:r>
            <a:endParaRPr lang="en-US" altLang="zh-CN" dirty="0"/>
          </a:p>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49</a:t>
            </a:fld>
            <a:endParaRPr lang="zh-CN" altLang="en-US"/>
          </a:p>
        </p:txBody>
      </p:sp>
    </p:spTree>
    <p:extLst>
      <p:ext uri="{BB962C8B-B14F-4D97-AF65-F5344CB8AC3E}">
        <p14:creationId xmlns:p14="http://schemas.microsoft.com/office/powerpoint/2010/main" val="2066456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冰霜女巫展示， 技能本身会带冰冻效果， 命中的目标会有相关材质变化</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5</a:t>
            </a:fld>
            <a:endParaRPr lang="zh-CN" altLang="en-US"/>
          </a:p>
        </p:txBody>
      </p:sp>
    </p:spTree>
    <p:extLst>
      <p:ext uri="{BB962C8B-B14F-4D97-AF65-F5344CB8AC3E}">
        <p14:creationId xmlns:p14="http://schemas.microsoft.com/office/powerpoint/2010/main" val="2157619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粗糙度图</a:t>
            </a:r>
            <a:endParaRPr lang="en-US" altLang="zh-CN" dirty="0"/>
          </a:p>
          <a:p>
            <a:pPr marL="171450" indent="-171450">
              <a:buFont typeface="Arial" panose="020B0604020202020204" pitchFamily="34" charset="0"/>
              <a:buChar char="•"/>
            </a:pPr>
            <a:r>
              <a:rPr lang="zh-CN" altLang="en-US" dirty="0"/>
              <a:t>明显的结构化（部位不同， 粗糙度不同？）</a:t>
            </a:r>
            <a:endParaRPr lang="en-US" altLang="zh-CN" dirty="0"/>
          </a:p>
          <a:p>
            <a:pPr marL="171450" indent="-171450">
              <a:buFont typeface="Arial" panose="020B0604020202020204" pitchFamily="34" charset="0"/>
              <a:buChar char="•"/>
            </a:pPr>
            <a:r>
              <a:rPr lang="zh-CN" altLang="en-US" dirty="0"/>
              <a:t>脸部凹陷部位的定义</a:t>
            </a:r>
            <a:endParaRPr lang="en-US" altLang="zh-CN" dirty="0"/>
          </a:p>
          <a:p>
            <a:pPr marL="171450" indent="-171450">
              <a:buFont typeface="Arial" panose="020B0604020202020204" pitchFamily="34" charset="0"/>
              <a:buChar char="•"/>
            </a:pPr>
            <a:r>
              <a:rPr lang="zh-CN" altLang="en-US" dirty="0"/>
              <a:t>与法线复合</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50</a:t>
            </a:fld>
            <a:endParaRPr lang="zh-CN" altLang="en-US"/>
          </a:p>
        </p:txBody>
      </p:sp>
    </p:spTree>
    <p:extLst>
      <p:ext uri="{BB962C8B-B14F-4D97-AF65-F5344CB8AC3E}">
        <p14:creationId xmlns:p14="http://schemas.microsoft.com/office/powerpoint/2010/main" val="3679320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高光图</a:t>
            </a:r>
            <a:endParaRPr lang="en-US" altLang="zh-CN" dirty="0"/>
          </a:p>
          <a:p>
            <a:pPr marL="171450" indent="-171450">
              <a:buFont typeface="Arial" panose="020B0604020202020204" pitchFamily="34" charset="0"/>
              <a:buChar char="•"/>
            </a:pPr>
            <a:r>
              <a:rPr lang="zh-CN" altLang="en-US" dirty="0"/>
              <a:t>更多的变化， 噪音</a:t>
            </a:r>
            <a:endParaRPr lang="en-US" altLang="zh-CN" dirty="0"/>
          </a:p>
          <a:p>
            <a:pPr marL="171450" indent="-171450">
              <a:buFont typeface="Arial" panose="020B0604020202020204" pitchFamily="34" charset="0"/>
              <a:buChar char="•"/>
            </a:pPr>
            <a:r>
              <a:rPr lang="zh-CN" altLang="en-US" dirty="0"/>
              <a:t>随机</a:t>
            </a:r>
            <a:r>
              <a:rPr lang="en-US" altLang="zh-CN" dirty="0"/>
              <a:t>/</a:t>
            </a:r>
            <a:r>
              <a:rPr lang="zh-CN" altLang="en-US" dirty="0"/>
              <a:t>非函数化</a:t>
            </a:r>
            <a:endParaRPr lang="en-US" altLang="zh-CN" dirty="0"/>
          </a:p>
          <a:p>
            <a:pPr marL="171450" indent="-171450">
              <a:buFont typeface="Arial" panose="020B0604020202020204" pitchFamily="34" charset="0"/>
              <a:buChar char="•"/>
            </a:pPr>
            <a:r>
              <a:rPr lang="zh-CN" altLang="en-US" dirty="0"/>
              <a:t>低对比度</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51</a:t>
            </a:fld>
            <a:endParaRPr lang="zh-CN" altLang="en-US"/>
          </a:p>
        </p:txBody>
      </p:sp>
    </p:spTree>
    <p:extLst>
      <p:ext uri="{BB962C8B-B14F-4D97-AF65-F5344CB8AC3E}">
        <p14:creationId xmlns:p14="http://schemas.microsoft.com/office/powerpoint/2010/main" val="1455913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高光图</a:t>
            </a:r>
            <a:endParaRPr lang="en-US" altLang="zh-CN" dirty="0"/>
          </a:p>
          <a:p>
            <a:pPr marL="171450" indent="-171450">
              <a:buFont typeface="Arial" panose="020B0604020202020204" pitchFamily="34" charset="0"/>
              <a:buChar char="•"/>
            </a:pPr>
            <a:r>
              <a:rPr lang="zh-CN" altLang="en-US" dirty="0"/>
              <a:t>更多的变化， 噪音</a:t>
            </a:r>
            <a:endParaRPr lang="en-US" altLang="zh-CN" dirty="0"/>
          </a:p>
          <a:p>
            <a:pPr marL="171450" indent="-171450">
              <a:buFont typeface="Arial" panose="020B0604020202020204" pitchFamily="34" charset="0"/>
              <a:buChar char="•"/>
            </a:pPr>
            <a:r>
              <a:rPr lang="zh-CN" altLang="en-US" dirty="0"/>
              <a:t>随机</a:t>
            </a:r>
            <a:r>
              <a:rPr lang="en-US" altLang="zh-CN" dirty="0"/>
              <a:t>/</a:t>
            </a:r>
            <a:r>
              <a:rPr lang="zh-CN" altLang="en-US" dirty="0"/>
              <a:t>非函数化</a:t>
            </a:r>
            <a:endParaRPr lang="en-US" altLang="zh-CN" dirty="0"/>
          </a:p>
          <a:p>
            <a:pPr marL="171450" indent="-171450">
              <a:buFont typeface="Arial" panose="020B0604020202020204" pitchFamily="34" charset="0"/>
              <a:buChar char="•"/>
            </a:pPr>
            <a:r>
              <a:rPr lang="zh-CN" altLang="en-US" dirty="0"/>
              <a:t>低对比度</a:t>
            </a:r>
          </a:p>
          <a:p>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52</a:t>
            </a:fld>
            <a:endParaRPr lang="zh-CN" altLang="en-US"/>
          </a:p>
        </p:txBody>
      </p:sp>
    </p:spTree>
    <p:extLst>
      <p:ext uri="{BB962C8B-B14F-4D97-AF65-F5344CB8AC3E}">
        <p14:creationId xmlns:p14="http://schemas.microsoft.com/office/powerpoint/2010/main" val="3082344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组装</a:t>
            </a:r>
            <a:endParaRPr lang="en-US" altLang="zh-CN" dirty="0"/>
          </a:p>
          <a:p>
            <a:pPr marL="171450" indent="-171450">
              <a:buFont typeface="Arial" panose="020B0604020202020204" pitchFamily="34" charset="0"/>
              <a:buChar char="•"/>
            </a:pPr>
            <a:r>
              <a:rPr lang="zh-CN" altLang="en-US" dirty="0"/>
              <a:t>基础层</a:t>
            </a:r>
            <a:endParaRPr lang="en-US" altLang="zh-CN" dirty="0"/>
          </a:p>
          <a:p>
            <a:pPr marL="171450" indent="-171450">
              <a:buFont typeface="Arial" panose="020B0604020202020204" pitchFamily="34" charset="0"/>
              <a:buChar char="•"/>
            </a:pPr>
            <a:r>
              <a:rPr lang="zh-CN" altLang="en-US" dirty="0"/>
              <a:t>眼线</a:t>
            </a:r>
            <a:endParaRPr lang="en-US" altLang="zh-CN" dirty="0"/>
          </a:p>
          <a:p>
            <a:pPr marL="171450" indent="-171450">
              <a:buFont typeface="Arial" panose="020B0604020202020204" pitchFamily="34" charset="0"/>
              <a:buChar char="•"/>
            </a:pPr>
            <a:r>
              <a:rPr lang="zh-CN" altLang="en-US" dirty="0"/>
              <a:t>眼影</a:t>
            </a:r>
            <a:endParaRPr lang="en-US" altLang="zh-CN" dirty="0"/>
          </a:p>
          <a:p>
            <a:pPr marL="171450" indent="-171450">
              <a:buFont typeface="Arial" panose="020B0604020202020204" pitchFamily="34" charset="0"/>
              <a:buChar char="•"/>
            </a:pPr>
            <a:r>
              <a:rPr lang="zh-CN" altLang="en-US" dirty="0"/>
              <a:t>腮红</a:t>
            </a:r>
            <a:endParaRPr lang="en-US" altLang="zh-CN" dirty="0"/>
          </a:p>
          <a:p>
            <a:pPr marL="171450" indent="-171450">
              <a:buFont typeface="Arial" panose="020B0604020202020204" pitchFamily="34" charset="0"/>
              <a:buChar char="•"/>
            </a:pPr>
            <a:r>
              <a:rPr lang="zh-CN" altLang="en-US" dirty="0"/>
              <a:t>轮廓</a:t>
            </a:r>
            <a:endParaRPr lang="en-US" altLang="zh-CN" dirty="0"/>
          </a:p>
          <a:p>
            <a:pPr marL="171450" indent="-171450">
              <a:buFont typeface="Arial" panose="020B0604020202020204" pitchFamily="34" charset="0"/>
              <a:buChar char="•"/>
            </a:pPr>
            <a:r>
              <a:rPr lang="zh-CN" altLang="en-US" dirty="0"/>
              <a:t>高亮部分</a:t>
            </a:r>
            <a:endParaRPr lang="en-US" altLang="zh-CN" dirty="0"/>
          </a:p>
          <a:p>
            <a:pPr marL="171450" indent="-171450">
              <a:buFont typeface="Arial" panose="020B0604020202020204" pitchFamily="34" charset="0"/>
              <a:buChar char="•"/>
            </a:pPr>
            <a:r>
              <a:rPr lang="zh-CN" altLang="en-US" dirty="0"/>
              <a:t>口红</a:t>
            </a:r>
            <a:endParaRPr lang="en-US" altLang="zh-CN" dirty="0"/>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zh-CN" altLang="en-US" dirty="0"/>
              <a:t>此处作者建议去看女性化妆教程， 制作过程与女性化妆过程相当类同。</a:t>
            </a:r>
            <a:r>
              <a:rPr lang="en-US" altLang="zh-CN" dirty="0"/>
              <a:t>(</a:t>
            </a:r>
            <a:r>
              <a:rPr lang="zh-CN" altLang="en-US" dirty="0"/>
              <a:t>化妆不只是改变了</a:t>
            </a:r>
            <a:r>
              <a:rPr lang="en-US" altLang="zh-CN" dirty="0"/>
              <a:t>diffuse,</a:t>
            </a:r>
            <a:r>
              <a:rPr lang="zh-CN" altLang="en-US" dirty="0"/>
              <a:t>还改变了</a:t>
            </a:r>
            <a:r>
              <a:rPr lang="en-US" altLang="zh-CN" dirty="0"/>
              <a:t>BRDF)</a:t>
            </a:r>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53</a:t>
            </a:fld>
            <a:endParaRPr lang="zh-CN" altLang="en-US"/>
          </a:p>
        </p:txBody>
      </p:sp>
    </p:spTree>
    <p:extLst>
      <p:ext uri="{BB962C8B-B14F-4D97-AF65-F5344CB8AC3E}">
        <p14:creationId xmlns:p14="http://schemas.microsoft.com/office/powerpoint/2010/main" val="3896868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很多简单的小</a:t>
            </a:r>
            <a:r>
              <a:rPr lang="zh-CN" altLang="en-US" b="1" dirty="0" smtClean="0"/>
              <a:t>步骤</a:t>
            </a:r>
            <a:endParaRPr lang="en-US" altLang="zh-CN" b="1" dirty="0" smtClean="0"/>
          </a:p>
          <a:p>
            <a:endParaRPr lang="en-US" altLang="zh-CN" b="1" dirty="0" smtClean="0"/>
          </a:p>
          <a:p>
            <a:r>
              <a:rPr lang="zh-CN" altLang="en-US" b="1" dirty="0" smtClean="0"/>
              <a:t>总结</a:t>
            </a:r>
            <a:endParaRPr lang="en-US" altLang="zh-CN" b="1" dirty="0"/>
          </a:p>
          <a:p>
            <a:pPr marL="0" indent="0">
              <a:buFont typeface="+mj-lt"/>
              <a:buNone/>
            </a:pPr>
            <a:r>
              <a:rPr lang="zh-CN" altLang="en-US" sz="1200" b="0" i="0" kern="1200" dirty="0">
                <a:solidFill>
                  <a:schemeClr val="tx1"/>
                </a:solidFill>
                <a:effectLst/>
                <a:latin typeface="+mn-lt"/>
                <a:ea typeface="+mn-ea"/>
                <a:cs typeface="+mn-cs"/>
              </a:rPr>
              <a:t>感觉</a:t>
            </a:r>
            <a:r>
              <a:rPr lang="en-US" altLang="zh-CN" sz="1200" b="0" i="0" kern="1200" dirty="0">
                <a:solidFill>
                  <a:schemeClr val="tx1"/>
                </a:solidFill>
                <a:effectLst/>
                <a:latin typeface="+mn-lt"/>
                <a:ea typeface="+mn-ea"/>
                <a:cs typeface="+mn-cs"/>
              </a:rPr>
              <a:t>paragon</a:t>
            </a:r>
            <a:r>
              <a:rPr lang="zh-CN" altLang="en-US" sz="1200" b="0" i="0" kern="1200" dirty="0">
                <a:solidFill>
                  <a:schemeClr val="tx1"/>
                </a:solidFill>
                <a:effectLst/>
                <a:latin typeface="+mn-lt"/>
                <a:ea typeface="+mn-ea"/>
                <a:cs typeface="+mn-cs"/>
              </a:rPr>
              <a:t>的角色流程吧制作完美的分成了很分明的三类人</a:t>
            </a:r>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1</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我们</a:t>
            </a:r>
            <a:r>
              <a:rPr lang="zh-CN" altLang="en-US" sz="1200" b="0" i="0" kern="1200" dirty="0">
                <a:solidFill>
                  <a:schemeClr val="tx1"/>
                </a:solidFill>
                <a:effectLst/>
                <a:latin typeface="+mn-lt"/>
                <a:ea typeface="+mn-ea"/>
                <a:cs typeface="+mn-cs"/>
              </a:rPr>
              <a:t>现在一直积累的美工资源</a:t>
            </a:r>
            <a:r>
              <a:rPr lang="en-US" altLang="zh-CN" sz="1200" b="0" i="0" kern="120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能够</a:t>
            </a:r>
            <a:r>
              <a:rPr lang="zh-CN" altLang="en-US" sz="1200" b="0" i="0" kern="1200" dirty="0">
                <a:solidFill>
                  <a:schemeClr val="tx1"/>
                </a:solidFill>
                <a:effectLst/>
                <a:latin typeface="+mn-lt"/>
                <a:ea typeface="+mn-ea"/>
                <a:cs typeface="+mn-cs"/>
              </a:rPr>
              <a:t>做出漂亮的模型贴图</a:t>
            </a:r>
            <a:r>
              <a:rPr lang="en-US" altLang="zh-CN" sz="1200" b="0" i="0" kern="120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是整体把控能力弱</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不能应对复杂</a:t>
            </a:r>
            <a:r>
              <a:rPr lang="zh-CN" altLang="en-US" sz="1200" b="0" i="0" kern="1200" dirty="0">
                <a:solidFill>
                  <a:schemeClr val="tx1"/>
                </a:solidFill>
                <a:effectLst/>
                <a:latin typeface="+mn-lt"/>
                <a:ea typeface="+mn-ea"/>
                <a:cs typeface="+mn-cs"/>
              </a:rPr>
              <a:t>技术</a:t>
            </a:r>
            <a:r>
              <a:rPr lang="en-US" altLang="zh-CN" sz="1200" b="0" i="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优势</a:t>
            </a:r>
            <a:r>
              <a:rPr lang="zh-CN" altLang="en-US" sz="1200" b="0" i="0" kern="1200" dirty="0">
                <a:solidFill>
                  <a:schemeClr val="tx1"/>
                </a:solidFill>
                <a:effectLst/>
                <a:latin typeface="+mn-lt"/>
                <a:ea typeface="+mn-ea"/>
                <a:cs typeface="+mn-cs"/>
              </a:rPr>
              <a:t>是流水线</a:t>
            </a:r>
            <a:r>
              <a:rPr lang="zh-CN" altLang="en-US" sz="1200" b="0" i="0" kern="1200" dirty="0" smtClean="0">
                <a:solidFill>
                  <a:schemeClr val="tx1"/>
                </a:solidFill>
                <a:effectLst/>
                <a:latin typeface="+mn-lt"/>
                <a:ea typeface="+mn-ea"/>
                <a:cs typeface="+mn-cs"/>
              </a:rPr>
              <a:t>生成</a:t>
            </a:r>
            <a:endParaRPr lang="en-US" altLang="zh-CN" sz="1200" b="0" i="0" kern="1200" dirty="0" smtClean="0">
              <a:solidFill>
                <a:schemeClr val="tx1"/>
              </a:solidFill>
              <a:effectLst/>
              <a:latin typeface="+mn-lt"/>
              <a:ea typeface="+mn-ea"/>
              <a:cs typeface="+mn-cs"/>
            </a:endParaRPr>
          </a:p>
          <a:p>
            <a:pPr marL="0" lvl="0" indent="0">
              <a:buFont typeface="Arial" panose="020B0604020202020204" pitchFamily="34" charset="0"/>
              <a:buNone/>
            </a:pPr>
            <a:r>
              <a:rPr lang="en-US" altLang="zh-CN" sz="1200" b="0" i="0" kern="1200" dirty="0" smtClean="0">
                <a:solidFill>
                  <a:schemeClr val="tx1"/>
                </a:solidFill>
                <a:effectLst/>
                <a:latin typeface="+mn-lt"/>
                <a:ea typeface="+mn-ea"/>
                <a:cs typeface="+mn-cs"/>
              </a:rPr>
              <a:t>2. TA</a:t>
            </a:r>
            <a:r>
              <a:rPr lang="zh-CN" altLang="en-US" sz="1200" b="0" i="0" kern="1200" dirty="0">
                <a:solidFill>
                  <a:schemeClr val="tx1"/>
                </a:solidFill>
                <a:effectLst/>
                <a:latin typeface="+mn-lt"/>
                <a:ea typeface="+mn-ea"/>
                <a:cs typeface="+mn-cs"/>
              </a:rPr>
              <a:t>向美术</a:t>
            </a:r>
            <a:r>
              <a:rPr lang="en-US" altLang="zh-CN" sz="1200" b="0" i="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直接</a:t>
            </a:r>
            <a:r>
              <a:rPr lang="zh-CN" altLang="en-US" sz="1200" b="0" i="0" kern="1200" dirty="0">
                <a:solidFill>
                  <a:schemeClr val="tx1"/>
                </a:solidFill>
                <a:effectLst/>
                <a:latin typeface="+mn-lt"/>
                <a:ea typeface="+mn-ea"/>
                <a:cs typeface="+mn-cs"/>
              </a:rPr>
              <a:t>吧需要的材质效果抽象成材质模板</a:t>
            </a:r>
            <a:r>
              <a:rPr lang="en-US" altLang="zh-CN" sz="1200" b="0" i="0" kern="1200" dirty="0">
                <a:solidFill>
                  <a:schemeClr val="tx1"/>
                </a:solidFill>
                <a:effectLst/>
                <a:latin typeface="+mn-lt"/>
                <a:ea typeface="+mn-ea"/>
                <a:cs typeface="+mn-cs"/>
              </a:rPr>
              <a:t>(material function</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 使得普通人</a:t>
            </a:r>
            <a:r>
              <a:rPr lang="zh-CN" altLang="en-US" sz="1200" b="0" i="0" kern="1200" dirty="0">
                <a:solidFill>
                  <a:schemeClr val="tx1"/>
                </a:solidFill>
                <a:effectLst/>
                <a:latin typeface="+mn-lt"/>
                <a:ea typeface="+mn-ea"/>
                <a:cs typeface="+mn-cs"/>
              </a:rPr>
              <a:t>能通过调节材质模板对一类材质进行调整和</a:t>
            </a:r>
            <a:r>
              <a:rPr lang="zh-CN" altLang="en-US" sz="1200" b="0" i="0" kern="1200" dirty="0" smtClean="0">
                <a:solidFill>
                  <a:schemeClr val="tx1"/>
                </a:solidFill>
                <a:effectLst/>
                <a:latin typeface="+mn-lt"/>
                <a:ea typeface="+mn-ea"/>
                <a:cs typeface="+mn-cs"/>
              </a:rPr>
              <a:t>变化。</a:t>
            </a:r>
            <a:endParaRPr lang="en-US" altLang="zh-CN"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但是</a:t>
            </a:r>
            <a:r>
              <a:rPr lang="zh-CN" altLang="en-US" sz="1200" b="0" i="0" kern="1200" dirty="0">
                <a:solidFill>
                  <a:schemeClr val="tx1"/>
                </a:solidFill>
                <a:effectLst/>
                <a:latin typeface="+mn-lt"/>
                <a:ea typeface="+mn-ea"/>
                <a:cs typeface="+mn-cs"/>
              </a:rPr>
              <a:t>因为模板的</a:t>
            </a:r>
            <a:r>
              <a:rPr lang="zh-CN" altLang="en-US" sz="1200" b="0" i="0" kern="1200" dirty="0" smtClean="0">
                <a:solidFill>
                  <a:schemeClr val="tx1"/>
                </a:solidFill>
                <a:effectLst/>
                <a:latin typeface="+mn-lt"/>
                <a:ea typeface="+mn-ea"/>
                <a:cs typeface="+mn-cs"/>
              </a:rPr>
              <a:t>计算， 有</a:t>
            </a:r>
            <a:r>
              <a:rPr lang="zh-CN" altLang="en-US" sz="1200" b="0" i="0" kern="1200" dirty="0">
                <a:solidFill>
                  <a:schemeClr val="tx1"/>
                </a:solidFill>
                <a:effectLst/>
                <a:latin typeface="+mn-lt"/>
                <a:ea typeface="+mn-ea"/>
                <a:cs typeface="+mn-cs"/>
              </a:rPr>
              <a:t>一定的自动化功能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无论怎样调整参数都是基于物理的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不能超过物理</a:t>
            </a:r>
            <a:r>
              <a:rPr lang="en-US" altLang="zh-CN" sz="1200" b="0" i="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材质</a:t>
            </a:r>
            <a:r>
              <a:rPr lang="zh-CN" altLang="en-US" sz="1200" b="0" i="0" kern="1200" dirty="0">
                <a:solidFill>
                  <a:schemeClr val="tx1"/>
                </a:solidFill>
                <a:effectLst/>
                <a:latin typeface="+mn-lt"/>
                <a:ea typeface="+mn-ea"/>
                <a:cs typeface="+mn-cs"/>
              </a:rPr>
              <a:t>模板的意义在于能够吧稀缺的技术工作量</a:t>
            </a:r>
            <a:r>
              <a:rPr lang="zh-CN" altLang="en-US" sz="1200" b="0" i="0" kern="1200" dirty="0" smtClean="0">
                <a:solidFill>
                  <a:schemeClr val="tx1"/>
                </a:solidFill>
                <a:effectLst/>
                <a:latin typeface="+mn-lt"/>
                <a:ea typeface="+mn-ea"/>
                <a:cs typeface="+mn-cs"/>
              </a:rPr>
              <a:t>量化， 即使</a:t>
            </a:r>
            <a:r>
              <a:rPr lang="zh-CN" altLang="en-US" sz="1200" b="0" i="0" kern="1200" dirty="0">
                <a:solidFill>
                  <a:schemeClr val="tx1"/>
                </a:solidFill>
                <a:effectLst/>
                <a:latin typeface="+mn-lt"/>
                <a:ea typeface="+mn-ea"/>
                <a:cs typeface="+mn-cs"/>
              </a:rPr>
              <a:t>只有</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TA</a:t>
            </a:r>
            <a:r>
              <a:rPr lang="zh-CN" altLang="en-US" sz="1200" b="0" i="0" kern="1200" dirty="0" smtClean="0">
                <a:solidFill>
                  <a:schemeClr val="tx1"/>
                </a:solidFill>
                <a:effectLst/>
                <a:latin typeface="+mn-lt"/>
                <a:ea typeface="+mn-ea"/>
                <a:cs typeface="+mn-cs"/>
              </a:rPr>
              <a:t>，逐渐</a:t>
            </a:r>
            <a:r>
              <a:rPr lang="zh-CN" altLang="en-US" sz="1200" b="0" i="0" kern="1200" dirty="0">
                <a:solidFill>
                  <a:schemeClr val="tx1"/>
                </a:solidFill>
                <a:effectLst/>
                <a:latin typeface="+mn-lt"/>
                <a:ea typeface="+mn-ea"/>
                <a:cs typeface="+mn-cs"/>
              </a:rPr>
              <a:t>积累也可以满足整个项目</a:t>
            </a:r>
            <a:r>
              <a:rPr lang="zh-CN" altLang="en-US" sz="1200" b="0" i="0" kern="1200" dirty="0" smtClean="0">
                <a:solidFill>
                  <a:schemeClr val="tx1"/>
                </a:solidFill>
                <a:effectLst/>
                <a:latin typeface="+mn-lt"/>
                <a:ea typeface="+mn-ea"/>
                <a:cs typeface="+mn-cs"/>
              </a:rPr>
              <a:t>需求。</a:t>
            </a:r>
            <a:endParaRPr lang="en-US" altLang="zh-CN" sz="1200" b="0" i="0" kern="1200" dirty="0" smtClean="0">
              <a:solidFill>
                <a:schemeClr val="tx1"/>
              </a:solidFill>
              <a:effectLst/>
              <a:latin typeface="+mn-lt"/>
              <a:ea typeface="+mn-ea"/>
              <a:cs typeface="+mn-cs"/>
            </a:endParaRPr>
          </a:p>
          <a:p>
            <a:pPr marL="0" lvl="0" indent="0">
              <a:buFont typeface="Arial" panose="020B0604020202020204" pitchFamily="34" charset="0"/>
              <a:buNone/>
            </a:pPr>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把</a:t>
            </a:r>
            <a:r>
              <a:rPr lang="zh-CN" altLang="en-US" sz="1200" b="0" i="0" kern="1200" dirty="0">
                <a:solidFill>
                  <a:schemeClr val="tx1"/>
                </a:solidFill>
                <a:effectLst/>
                <a:latin typeface="+mn-lt"/>
                <a:ea typeface="+mn-ea"/>
                <a:cs typeface="+mn-cs"/>
              </a:rPr>
              <a:t>控能力较高的艺术家 </a:t>
            </a:r>
            <a:endParaRPr lang="en-US" altLang="zh-CN"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从</a:t>
            </a:r>
            <a:r>
              <a:rPr lang="zh-CN" altLang="en-US" sz="1200" b="0" i="0" kern="1200" dirty="0">
                <a:solidFill>
                  <a:schemeClr val="tx1"/>
                </a:solidFill>
                <a:effectLst/>
                <a:latin typeface="+mn-lt"/>
                <a:ea typeface="+mn-ea"/>
                <a:cs typeface="+mn-cs"/>
              </a:rPr>
              <a:t>更宏观的层面对角色进行控制 </a:t>
            </a:r>
            <a:endParaRPr lang="en-US" altLang="zh-CN" sz="1200" b="0" i="0" kern="1200" dirty="0" smtClean="0">
              <a:solidFill>
                <a:schemeClr val="tx1"/>
              </a:solidFill>
              <a:effectLst/>
              <a:latin typeface="+mn-lt"/>
              <a:ea typeface="+mn-ea"/>
              <a:cs typeface="+mn-cs"/>
            </a:endParaRPr>
          </a:p>
          <a:p>
            <a:pPr marL="1085850" lvl="2" indent="-171450">
              <a:buFont typeface="Arial" panose="020B0604020202020204" pitchFamily="34" charset="0"/>
              <a:buChar char="•"/>
            </a:pPr>
            <a:r>
              <a:rPr lang="en-US" altLang="zh-CN" sz="1200" b="0" i="0" kern="1200" dirty="0" smtClean="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色彩构成 </a:t>
            </a:r>
            <a:endParaRPr lang="en-US" altLang="zh-CN" sz="1200" b="0" i="0" kern="1200" dirty="0" smtClean="0">
              <a:solidFill>
                <a:schemeClr val="tx1"/>
              </a:solidFill>
              <a:effectLst/>
              <a:latin typeface="+mn-lt"/>
              <a:ea typeface="+mn-ea"/>
              <a:cs typeface="+mn-cs"/>
            </a:endParaRPr>
          </a:p>
          <a:p>
            <a:pPr marL="1085850" lvl="2" indent="-171450">
              <a:buFont typeface="Arial" panose="020B0604020202020204" pitchFamily="34" charset="0"/>
              <a:buChar char="•"/>
            </a:pPr>
            <a:r>
              <a:rPr lang="en-US" altLang="zh-CN" sz="1200" b="0" i="0" kern="1200" dirty="0" smtClean="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质感对比 </a:t>
            </a:r>
            <a:endParaRPr lang="en-US" altLang="zh-CN" sz="1200" b="0" i="0" kern="1200" dirty="0" smtClean="0">
              <a:solidFill>
                <a:schemeClr val="tx1"/>
              </a:solidFill>
              <a:effectLst/>
              <a:latin typeface="+mn-lt"/>
              <a:ea typeface="+mn-ea"/>
              <a:cs typeface="+mn-cs"/>
            </a:endParaRPr>
          </a:p>
          <a:p>
            <a:pPr marL="1085850" lvl="2" indent="-171450">
              <a:buFont typeface="Arial" panose="020B0604020202020204" pitchFamily="34" charset="0"/>
              <a:buChar char="•"/>
            </a:pPr>
            <a:r>
              <a:rPr lang="en-US" altLang="zh-CN" sz="1200" b="0" i="0" kern="1200" dirty="0" smtClean="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破损的节奏感调节</a:t>
            </a:r>
            <a:r>
              <a:rPr lang="en-US" altLang="zh-CN" sz="1200" b="0" i="0" kern="1200" dirty="0">
                <a:solidFill>
                  <a:schemeClr val="tx1"/>
                </a:solidFill>
                <a:effectLst/>
                <a:latin typeface="+mn-lt"/>
                <a:ea typeface="+mn-ea"/>
                <a:cs typeface="+mn-cs"/>
              </a:rPr>
              <a:t>. </a:t>
            </a:r>
            <a:endParaRPr lang="en-US" altLang="zh-CN"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只需</a:t>
            </a:r>
            <a:r>
              <a:rPr lang="zh-CN" altLang="en-US" sz="1200" b="0" i="0" kern="1200" dirty="0">
                <a:solidFill>
                  <a:schemeClr val="tx1"/>
                </a:solidFill>
                <a:effectLst/>
                <a:latin typeface="+mn-lt"/>
                <a:ea typeface="+mn-ea"/>
                <a:cs typeface="+mn-cs"/>
              </a:rPr>
              <a:t>要很少的精力配合材质模板就可以达到非常好的效果</a:t>
            </a:r>
            <a:r>
              <a:rPr lang="en-US" altLang="zh-CN" sz="1200" b="0" i="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这样</a:t>
            </a:r>
            <a:r>
              <a:rPr lang="zh-CN" altLang="en-US" sz="1200" b="0" i="0" kern="1200" dirty="0">
                <a:solidFill>
                  <a:schemeClr val="tx1"/>
                </a:solidFill>
                <a:effectLst/>
                <a:latin typeface="+mn-lt"/>
                <a:ea typeface="+mn-ea"/>
                <a:cs typeface="+mn-cs"/>
              </a:rPr>
              <a:t>的艺术家</a:t>
            </a:r>
            <a:r>
              <a:rPr lang="zh-CN" altLang="en-US" sz="1200" b="0" i="0" kern="1200" dirty="0" smtClean="0">
                <a:solidFill>
                  <a:schemeClr val="tx1"/>
                </a:solidFill>
                <a:effectLst/>
                <a:latin typeface="+mn-lt"/>
                <a:ea typeface="+mn-ea"/>
                <a:cs typeface="+mn-cs"/>
              </a:rPr>
              <a:t>很少， 把</a:t>
            </a:r>
            <a:r>
              <a:rPr lang="zh-CN" altLang="en-US" sz="1200" b="0" i="0" kern="1200" dirty="0">
                <a:solidFill>
                  <a:schemeClr val="tx1"/>
                </a:solidFill>
                <a:effectLst/>
                <a:latin typeface="+mn-lt"/>
                <a:ea typeface="+mn-ea"/>
                <a:cs typeface="+mn-cs"/>
              </a:rPr>
              <a:t>他们从最基础全流程的制作环节解放到更高层的统筹级别</a:t>
            </a:r>
            <a:r>
              <a:rPr lang="zh-CN" altLang="en-US" sz="1200" b="0" i="0" kern="1200" dirty="0" smtClean="0">
                <a:solidFill>
                  <a:schemeClr val="tx1"/>
                </a:solidFill>
                <a:effectLst/>
                <a:latin typeface="+mn-lt"/>
                <a:ea typeface="+mn-ea"/>
                <a:cs typeface="+mn-cs"/>
              </a:rPr>
              <a:t>来， 更</a:t>
            </a:r>
            <a:r>
              <a:rPr lang="zh-CN" altLang="en-US" sz="1200" b="0" i="0" kern="1200" dirty="0">
                <a:solidFill>
                  <a:schemeClr val="tx1"/>
                </a:solidFill>
                <a:effectLst/>
                <a:latin typeface="+mn-lt"/>
                <a:ea typeface="+mn-ea"/>
                <a:cs typeface="+mn-cs"/>
              </a:rPr>
              <a:t>能发挥他们的作用和效率</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其实</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里就是大部分的外包 </a:t>
            </a:r>
            <a:r>
              <a:rPr lang="zh-CN" altLang="en-US" sz="1200" b="0" i="0" kern="1200" dirty="0" smtClean="0">
                <a:solidFill>
                  <a:schemeClr val="tx1"/>
                </a:solidFill>
                <a:effectLst/>
                <a:latin typeface="+mn-lt"/>
                <a:ea typeface="+mn-ea"/>
                <a:cs typeface="+mn-cs"/>
              </a:rPr>
              <a:t>负责制作的是基础性重复</a:t>
            </a:r>
            <a:r>
              <a:rPr lang="zh-CN" altLang="en-US" sz="1200" b="0" i="0" kern="1200" dirty="0">
                <a:solidFill>
                  <a:schemeClr val="tx1"/>
                </a:solidFill>
                <a:effectLst/>
                <a:latin typeface="+mn-lt"/>
                <a:ea typeface="+mn-ea"/>
                <a:cs typeface="+mn-cs"/>
              </a:rPr>
              <a:t>环节</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因为</a:t>
            </a:r>
            <a:r>
              <a:rPr lang="zh-CN" altLang="en-US" sz="1200" b="0" i="0" kern="1200" dirty="0">
                <a:solidFill>
                  <a:schemeClr val="tx1"/>
                </a:solidFill>
                <a:effectLst/>
                <a:latin typeface="+mn-lt"/>
                <a:ea typeface="+mn-ea"/>
                <a:cs typeface="+mn-cs"/>
              </a:rPr>
              <a:t>还需要一部分的经验和判断能力</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暂时</a:t>
            </a:r>
            <a:r>
              <a:rPr lang="zh-CN" altLang="en-US" sz="1200" b="0" i="0" kern="1200" dirty="0">
                <a:solidFill>
                  <a:schemeClr val="tx1"/>
                </a:solidFill>
                <a:effectLst/>
                <a:latin typeface="+mn-lt"/>
                <a:ea typeface="+mn-ea"/>
                <a:cs typeface="+mn-cs"/>
              </a:rPr>
              <a:t>还不能通过全自动的方式进行制作</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但是</a:t>
            </a:r>
            <a:r>
              <a:rPr lang="zh-CN" altLang="en-US" sz="1200" b="0" i="0" kern="1200" dirty="0">
                <a:solidFill>
                  <a:schemeClr val="tx1"/>
                </a:solidFill>
                <a:effectLst/>
                <a:latin typeface="+mn-lt"/>
                <a:ea typeface="+mn-ea"/>
                <a:cs typeface="+mn-cs"/>
              </a:rPr>
              <a:t>大部分已经是半自动流程了 </a:t>
            </a:r>
            <a:endParaRPr lang="en-US" altLang="zh-CN"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模型</a:t>
            </a:r>
            <a:r>
              <a:rPr lang="zh-CN" altLang="en-US" sz="1200" b="0" i="0" kern="1200" dirty="0">
                <a:solidFill>
                  <a:schemeClr val="tx1"/>
                </a:solidFill>
                <a:effectLst/>
                <a:latin typeface="+mn-lt"/>
                <a:ea typeface="+mn-ea"/>
                <a:cs typeface="+mn-cs"/>
              </a:rPr>
              <a:t>扫面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和调整扫描模型</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拓扑低模和烘焙法线贴图</a:t>
            </a:r>
            <a:r>
              <a:rPr lang="en-US" altLang="zh-CN" sz="1200" b="0" i="0" kern="1200" dirty="0">
                <a:solidFill>
                  <a:schemeClr val="tx1"/>
                </a:solidFill>
                <a:effectLst/>
                <a:latin typeface="+mn-lt"/>
                <a:ea typeface="+mn-ea"/>
                <a:cs typeface="+mn-cs"/>
              </a:rPr>
              <a:t>-&gt;</a:t>
            </a:r>
            <a:r>
              <a:rPr lang="zh-CN" altLang="en-US" sz="1200" b="0" i="0" kern="1200" dirty="0">
                <a:solidFill>
                  <a:schemeClr val="tx1"/>
                </a:solidFill>
                <a:effectLst/>
                <a:latin typeface="+mn-lt"/>
                <a:ea typeface="+mn-ea"/>
                <a:cs typeface="+mn-cs"/>
              </a:rPr>
              <a:t>使用智能材质辅助进行刮痕和细节</a:t>
            </a:r>
            <a:r>
              <a:rPr lang="zh-CN" altLang="en-US" sz="1200" b="0" i="0" kern="1200" dirty="0" smtClean="0">
                <a:solidFill>
                  <a:schemeClr val="tx1"/>
                </a:solidFill>
                <a:effectLst/>
                <a:latin typeface="+mn-lt"/>
                <a:ea typeface="+mn-ea"/>
                <a:cs typeface="+mn-cs"/>
              </a:rPr>
              <a:t>制作</a:t>
            </a:r>
            <a:endParaRPr lang="en-US" altLang="zh-CN" sz="1200" b="0" i="0" kern="1200" dirty="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中</a:t>
            </a:r>
            <a:r>
              <a:rPr lang="zh-CN" altLang="en-US" sz="1200" b="0" i="0" kern="1200" dirty="0">
                <a:solidFill>
                  <a:schemeClr val="tx1"/>
                </a:solidFill>
                <a:effectLst/>
                <a:latin typeface="+mn-lt"/>
                <a:ea typeface="+mn-ea"/>
                <a:cs typeface="+mn-cs"/>
              </a:rPr>
              <a:t>制作 </a:t>
            </a:r>
            <a:r>
              <a:rPr lang="en-US" altLang="zh-CN" sz="1200" b="0" i="0" kern="1200" dirty="0">
                <a:solidFill>
                  <a:schemeClr val="tx1"/>
                </a:solidFill>
                <a:effectLst/>
                <a:latin typeface="+mn-lt"/>
                <a:ea typeface="+mn-ea"/>
                <a:cs typeface="+mn-cs"/>
              </a:rPr>
              <a:t>Material Functions</a:t>
            </a:r>
            <a:r>
              <a:rPr lang="zh-CN" altLang="en-US" sz="1200" b="0" i="0" kern="1200" dirty="0">
                <a:solidFill>
                  <a:schemeClr val="tx1"/>
                </a:solidFill>
                <a:effectLst/>
                <a:latin typeface="+mn-lt"/>
                <a:ea typeface="+mn-ea"/>
                <a:cs typeface="+mn-cs"/>
              </a:rPr>
              <a:t>的是拥有良好美术意识和系统理论知识的</a:t>
            </a:r>
            <a:r>
              <a:rPr lang="en-US" altLang="zh-CN" sz="1200" b="0" i="0" kern="1200" dirty="0">
                <a:solidFill>
                  <a:schemeClr val="tx1"/>
                </a:solidFill>
                <a:effectLst/>
                <a:latin typeface="+mn-lt"/>
                <a:ea typeface="+mn-ea"/>
                <a:cs typeface="+mn-cs"/>
              </a:rPr>
              <a:t>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虽然稀缺， 但是</a:t>
            </a:r>
            <a:r>
              <a:rPr lang="zh-CN" altLang="en-US" sz="1200" b="0" i="0" kern="1200" dirty="0">
                <a:solidFill>
                  <a:schemeClr val="tx1"/>
                </a:solidFill>
                <a:effectLst/>
                <a:latin typeface="+mn-lt"/>
                <a:ea typeface="+mn-ea"/>
                <a:cs typeface="+mn-cs"/>
              </a:rPr>
              <a:t>因为项目复杂度是固定的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完全可以通过少量</a:t>
            </a:r>
            <a:r>
              <a:rPr lang="en-US" altLang="zh-CN" sz="1200" b="0" i="0" kern="1200" dirty="0">
                <a:solidFill>
                  <a:schemeClr val="tx1"/>
                </a:solidFill>
                <a:effectLst/>
                <a:latin typeface="+mn-lt"/>
                <a:ea typeface="+mn-ea"/>
                <a:cs typeface="+mn-cs"/>
              </a:rPr>
              <a:t>TA</a:t>
            </a:r>
            <a:r>
              <a:rPr lang="zh-CN" altLang="en-US" sz="1200" b="0" i="0" kern="1200" dirty="0">
                <a:solidFill>
                  <a:schemeClr val="tx1"/>
                </a:solidFill>
                <a:effectLst/>
                <a:latin typeface="+mn-lt"/>
                <a:ea typeface="+mn-ea"/>
                <a:cs typeface="+mn-cs"/>
              </a:rPr>
              <a:t>完成整个</a:t>
            </a:r>
            <a:r>
              <a:rPr lang="en-US" altLang="zh-CN" sz="1200" b="0" i="0" kern="1200" dirty="0">
                <a:solidFill>
                  <a:schemeClr val="tx1"/>
                </a:solidFill>
                <a:effectLst/>
                <a:latin typeface="+mn-lt"/>
                <a:ea typeface="+mn-ea"/>
                <a:cs typeface="+mn-cs"/>
              </a:rPr>
              <a:t>material function</a:t>
            </a:r>
            <a:r>
              <a:rPr lang="zh-CN" altLang="en-US" sz="1200" b="0" i="0" kern="1200" dirty="0">
                <a:solidFill>
                  <a:schemeClr val="tx1"/>
                </a:solidFill>
                <a:effectLst/>
                <a:latin typeface="+mn-lt"/>
                <a:ea typeface="+mn-ea"/>
                <a:cs typeface="+mn-cs"/>
              </a:rPr>
              <a:t>的准备</a:t>
            </a:r>
            <a:endParaRPr lang="en-US" altLang="zh-CN" sz="1200" b="0" i="0" kern="1200" dirty="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中</a:t>
            </a:r>
            <a:r>
              <a:rPr lang="zh-CN" altLang="en-US" sz="1200" b="0" i="0" kern="1200" dirty="0">
                <a:solidFill>
                  <a:schemeClr val="tx1"/>
                </a:solidFill>
                <a:effectLst/>
                <a:latin typeface="+mn-lt"/>
                <a:ea typeface="+mn-ea"/>
                <a:cs typeface="+mn-cs"/>
              </a:rPr>
              <a:t>提到的人是对美术控制有上层设计能力的提炼后的真正的美术工作人员</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最后还有更上层的主美对</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进行艺术宏观设计和反馈</a:t>
            </a:r>
            <a:endParaRPr lang="en-US" altLang="zh-CN" sz="1200" b="0" i="0" kern="1200" dirty="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流程改良对比</a:t>
            </a:r>
            <a:endParaRPr lang="en-US" altLang="zh-CN"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以前的制作流程</a:t>
            </a:r>
            <a:endParaRPr lang="en-US" altLang="zh-CN"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要</a:t>
            </a:r>
            <a:r>
              <a:rPr lang="zh-CN" altLang="en-US" sz="1200" b="0" i="0" kern="1200" dirty="0">
                <a:solidFill>
                  <a:schemeClr val="tx1"/>
                </a:solidFill>
                <a:effectLst/>
                <a:latin typeface="+mn-lt"/>
                <a:ea typeface="+mn-ea"/>
                <a:cs typeface="+mn-cs"/>
              </a:rPr>
              <a:t>达到这么高级精度的模型制作必须依赖非常资深的专家</a:t>
            </a:r>
            <a:r>
              <a:rPr lang="en-US" altLang="zh-CN" sz="1200" b="0" i="0" kern="1200" dirty="0" smtClean="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i="0" kern="1200" dirty="0" smtClean="0">
                <a:solidFill>
                  <a:schemeClr val="tx1"/>
                </a:solidFill>
                <a:effectLst/>
                <a:latin typeface="+mn-lt"/>
                <a:ea typeface="+mn-ea"/>
                <a:cs typeface="+mn-cs"/>
              </a:rPr>
              <a:t>美术把控所有细节和表达， 然后逐渐转变成了美术对引擎表达所有细节和表达数据， 引擎进行渲染</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现在的制作流程</a:t>
            </a:r>
            <a:endParaRPr lang="en-US" altLang="zh-CN"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只需</a:t>
            </a:r>
            <a:r>
              <a:rPr lang="zh-CN" altLang="en-US" sz="1200" b="0" i="0" kern="1200" dirty="0">
                <a:solidFill>
                  <a:schemeClr val="tx1"/>
                </a:solidFill>
                <a:effectLst/>
                <a:latin typeface="+mn-lt"/>
                <a:ea typeface="+mn-ea"/>
                <a:cs typeface="+mn-cs"/>
              </a:rPr>
              <a:t>要</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个高级美术流水作业也能达到这个水平</a:t>
            </a:r>
            <a:r>
              <a:rPr lang="zh-CN" altLang="en-US" sz="1200" b="0" i="0" kern="1200" dirty="0" smtClean="0">
                <a:solidFill>
                  <a:schemeClr val="tx1"/>
                </a:solidFill>
                <a:effectLst/>
                <a:latin typeface="+mn-lt"/>
                <a:ea typeface="+mn-ea"/>
                <a:cs typeface="+mn-cs"/>
              </a:rPr>
              <a:t>了</a:t>
            </a:r>
            <a:endParaRPr lang="en-US" altLang="zh-CN" sz="1200" b="0" i="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zh-CN" altLang="en-US" sz="1200" b="0" i="0" kern="1200" dirty="0" smtClean="0">
                <a:solidFill>
                  <a:schemeClr val="tx1"/>
                </a:solidFill>
                <a:effectLst/>
                <a:latin typeface="+mn-lt"/>
                <a:ea typeface="+mn-ea"/>
                <a:cs typeface="+mn-cs"/>
              </a:rPr>
              <a:t>变成</a:t>
            </a:r>
            <a:r>
              <a:rPr lang="zh-CN" altLang="en-US" sz="1200" b="0" i="0" kern="1200" dirty="0">
                <a:solidFill>
                  <a:schemeClr val="tx1"/>
                </a:solidFill>
                <a:effectLst/>
                <a:latin typeface="+mn-lt"/>
                <a:ea typeface="+mn-ea"/>
                <a:cs typeface="+mn-cs"/>
              </a:rPr>
              <a:t>了美术对材质模板进行</a:t>
            </a:r>
            <a:r>
              <a:rPr lang="zh-CN" altLang="en-US" sz="1200" b="0" i="0" kern="1200" dirty="0" smtClean="0">
                <a:solidFill>
                  <a:schemeClr val="tx1"/>
                </a:solidFill>
                <a:effectLst/>
                <a:latin typeface="+mn-lt"/>
                <a:ea typeface="+mn-ea"/>
                <a:cs typeface="+mn-cs"/>
              </a:rPr>
              <a:t>表达， 材质</a:t>
            </a:r>
            <a:r>
              <a:rPr lang="zh-CN" altLang="en-US" sz="1200" b="0" i="0" kern="1200" dirty="0">
                <a:solidFill>
                  <a:schemeClr val="tx1"/>
                </a:solidFill>
                <a:effectLst/>
                <a:latin typeface="+mn-lt"/>
                <a:ea typeface="+mn-ea"/>
                <a:cs typeface="+mn-cs"/>
              </a:rPr>
              <a:t>模板对表达进行</a:t>
            </a:r>
            <a:r>
              <a:rPr lang="zh-CN" altLang="en-US" sz="1200" b="0" i="0" kern="1200" dirty="0" smtClean="0">
                <a:solidFill>
                  <a:schemeClr val="tx1"/>
                </a:solidFill>
                <a:effectLst/>
                <a:latin typeface="+mn-lt"/>
                <a:ea typeface="+mn-ea"/>
                <a:cs typeface="+mn-cs"/>
              </a:rPr>
              <a:t>计算然后结果</a:t>
            </a:r>
            <a:r>
              <a:rPr lang="zh-CN" altLang="en-US" sz="1200" b="0" i="0" kern="1200" dirty="0">
                <a:solidFill>
                  <a:schemeClr val="tx1"/>
                </a:solidFill>
                <a:effectLst/>
                <a:latin typeface="+mn-lt"/>
                <a:ea typeface="+mn-ea"/>
                <a:cs typeface="+mn-cs"/>
              </a:rPr>
              <a:t>传递给引擎进行</a:t>
            </a:r>
            <a:r>
              <a:rPr lang="zh-CN" altLang="en-US" sz="1200" b="0" i="0" kern="1200" dirty="0" smtClean="0">
                <a:solidFill>
                  <a:schemeClr val="tx1"/>
                </a:solidFill>
                <a:effectLst/>
                <a:latin typeface="+mn-lt"/>
                <a:ea typeface="+mn-ea"/>
                <a:cs typeface="+mn-cs"/>
              </a:rPr>
              <a:t>渲染， 整个制作过程又抽象</a:t>
            </a:r>
            <a:r>
              <a:rPr lang="zh-CN" altLang="en-US" sz="1200" b="0" i="0" kern="1200" dirty="0">
                <a:solidFill>
                  <a:schemeClr val="tx1"/>
                </a:solidFill>
                <a:effectLst/>
                <a:latin typeface="+mn-lt"/>
                <a:ea typeface="+mn-ea"/>
                <a:cs typeface="+mn-cs"/>
              </a:rPr>
              <a:t>出来了一</a:t>
            </a:r>
            <a:r>
              <a:rPr lang="zh-CN" altLang="en-US" sz="1200" b="0" i="0" kern="1200" dirty="0" smtClean="0">
                <a:solidFill>
                  <a:schemeClr val="tx1"/>
                </a:solidFill>
                <a:effectLst/>
                <a:latin typeface="+mn-lt"/>
                <a:ea typeface="+mn-ea"/>
                <a:cs typeface="+mn-cs"/>
              </a:rPr>
              <a:t>层（</a:t>
            </a:r>
            <a:r>
              <a:rPr lang="en-US" altLang="zh-CN" sz="1200" b="0" i="0" kern="1200" dirty="0" smtClean="0">
                <a:solidFill>
                  <a:schemeClr val="tx1"/>
                </a:solidFill>
                <a:effectLst/>
                <a:latin typeface="+mn-lt"/>
                <a:ea typeface="+mn-ea"/>
                <a:cs typeface="+mn-cs"/>
              </a:rPr>
              <a:t>Material Function</a:t>
            </a:r>
            <a:r>
              <a:rPr lang="zh-CN" altLang="en-US" sz="1200" b="0" i="0" kern="1200" smtClean="0">
                <a:solidFill>
                  <a:schemeClr val="tx1"/>
                </a:solidFill>
                <a:effectLst/>
                <a:latin typeface="+mn-lt"/>
                <a:ea typeface="+mn-ea"/>
                <a:cs typeface="+mn-cs"/>
              </a:rPr>
              <a:t>）， 降低</a:t>
            </a:r>
            <a:r>
              <a:rPr lang="zh-CN" altLang="en-US" sz="1200" b="0" i="0" kern="1200" dirty="0">
                <a:solidFill>
                  <a:schemeClr val="tx1"/>
                </a:solidFill>
                <a:effectLst/>
                <a:latin typeface="+mn-lt"/>
                <a:ea typeface="+mn-ea"/>
                <a:cs typeface="+mn-cs"/>
              </a:rPr>
              <a:t>了难度</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AC91F8-3F06-48EE-B24D-D4B99B0DD081}" type="slidenum">
              <a:rPr lang="zh-CN" altLang="en-US" smtClean="0"/>
              <a:t>54</a:t>
            </a:fld>
            <a:endParaRPr lang="zh-CN" altLang="en-US"/>
          </a:p>
        </p:txBody>
      </p:sp>
    </p:spTree>
    <p:extLst>
      <p:ext uri="{BB962C8B-B14F-4D97-AF65-F5344CB8AC3E}">
        <p14:creationId xmlns:p14="http://schemas.microsoft.com/office/powerpoint/2010/main" val="264876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冰霜女巫展示</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6</a:t>
            </a:fld>
            <a:endParaRPr lang="zh-CN" altLang="en-US"/>
          </a:p>
        </p:txBody>
      </p:sp>
    </p:spTree>
    <p:extLst>
      <p:ext uri="{BB962C8B-B14F-4D97-AF65-F5344CB8AC3E}">
        <p14:creationId xmlns:p14="http://schemas.microsoft.com/office/powerpoint/2010/main" val="2106136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冰霜女巫展示， 击中目标的材质变化</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7</a:t>
            </a:fld>
            <a:endParaRPr lang="zh-CN" altLang="en-US"/>
          </a:p>
        </p:txBody>
      </p:sp>
    </p:spTree>
    <p:extLst>
      <p:ext uri="{BB962C8B-B14F-4D97-AF65-F5344CB8AC3E}">
        <p14:creationId xmlns:p14="http://schemas.microsoft.com/office/powerpoint/2010/main" val="2264908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最初的版本，</a:t>
            </a:r>
            <a:r>
              <a:rPr lang="en-US" altLang="zh-CN" dirty="0"/>
              <a:t>Paragon</a:t>
            </a:r>
            <a:r>
              <a:rPr lang="zh-CN" altLang="en-US" dirty="0"/>
              <a:t>有</a:t>
            </a:r>
            <a:r>
              <a:rPr lang="en-US" altLang="zh-CN" dirty="0"/>
              <a:t>13</a:t>
            </a:r>
            <a:r>
              <a:rPr lang="zh-CN" altLang="en-US" dirty="0"/>
              <a:t>个英雄 </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8</a:t>
            </a:fld>
            <a:endParaRPr lang="zh-CN" altLang="en-US"/>
          </a:p>
        </p:txBody>
      </p:sp>
    </p:spTree>
    <p:extLst>
      <p:ext uri="{BB962C8B-B14F-4D97-AF65-F5344CB8AC3E}">
        <p14:creationId xmlns:p14="http://schemas.microsoft.com/office/powerpoint/2010/main" val="3077146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当前版本有</a:t>
            </a:r>
            <a:r>
              <a:rPr lang="en-US" altLang="zh-CN" dirty="0"/>
              <a:t>29</a:t>
            </a:r>
            <a:r>
              <a:rPr lang="zh-CN" altLang="en-US" dirty="0"/>
              <a:t>个英雄</a:t>
            </a:r>
          </a:p>
        </p:txBody>
      </p:sp>
      <p:sp>
        <p:nvSpPr>
          <p:cNvPr id="4" name="灯片编号占位符 3"/>
          <p:cNvSpPr>
            <a:spLocks noGrp="1"/>
          </p:cNvSpPr>
          <p:nvPr>
            <p:ph type="sldNum" sz="quarter" idx="10"/>
          </p:nvPr>
        </p:nvSpPr>
        <p:spPr/>
        <p:txBody>
          <a:bodyPr/>
          <a:lstStyle/>
          <a:p>
            <a:fld id="{D5AC91F8-3F06-48EE-B24D-D4B99B0DD081}" type="slidenum">
              <a:rPr lang="zh-CN" altLang="en-US" smtClean="0"/>
              <a:t>9</a:t>
            </a:fld>
            <a:endParaRPr lang="zh-CN" altLang="en-US"/>
          </a:p>
        </p:txBody>
      </p:sp>
    </p:spTree>
    <p:extLst>
      <p:ext uri="{BB962C8B-B14F-4D97-AF65-F5344CB8AC3E}">
        <p14:creationId xmlns:p14="http://schemas.microsoft.com/office/powerpoint/2010/main" val="2412031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C4FF2A1-692F-4547-941D-1830597211E0}" type="datetimeFigureOut">
              <a:rPr lang="zh-CN" altLang="en-US" smtClean="0"/>
              <a:t>2017/4/27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954562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C4FF2A1-692F-4547-941D-1830597211E0}" type="datetimeFigureOut">
              <a:rPr lang="zh-CN" altLang="en-US" smtClean="0"/>
              <a:t>2017/4/27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3083901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C4FF2A1-692F-4547-941D-1830597211E0}" type="datetimeFigureOut">
              <a:rPr lang="zh-CN" altLang="en-US" smtClean="0"/>
              <a:t>2017/4/27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142221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C4FF2A1-692F-4547-941D-1830597211E0}" type="datetimeFigureOut">
              <a:rPr lang="zh-CN" altLang="en-US" smtClean="0"/>
              <a:t>2017/4/27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1968608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4FF2A1-692F-4547-941D-1830597211E0}" type="datetimeFigureOut">
              <a:rPr lang="zh-CN" altLang="en-US" smtClean="0"/>
              <a:t>2017/4/27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195587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C4FF2A1-692F-4547-941D-1830597211E0}" type="datetimeFigureOut">
              <a:rPr lang="zh-CN" altLang="en-US" smtClean="0"/>
              <a:t>2017/4/27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3711125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C4FF2A1-692F-4547-941D-1830597211E0}" type="datetimeFigureOut">
              <a:rPr lang="zh-CN" altLang="en-US" smtClean="0"/>
              <a:t>2017/4/27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396047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4FF2A1-692F-4547-941D-1830597211E0}" type="datetimeFigureOut">
              <a:rPr lang="zh-CN" altLang="en-US" smtClean="0"/>
              <a:t>2017/4/27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4204569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C4FF2A1-692F-4547-941D-1830597211E0}" type="datetimeFigureOut">
              <a:rPr lang="zh-CN" altLang="en-US" smtClean="0"/>
              <a:t>2017/4/27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57891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C4FF2A1-692F-4547-941D-1830597211E0}" type="datetimeFigureOut">
              <a:rPr lang="zh-CN" altLang="en-US" smtClean="0"/>
              <a:t>2017/4/27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3296946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C4FF2A1-692F-4547-941D-1830597211E0}" type="datetimeFigureOut">
              <a:rPr lang="zh-CN" altLang="en-US" smtClean="0"/>
              <a:t>2017/4/27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3818185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FF2A1-692F-4547-941D-1830597211E0}" type="datetimeFigureOut">
              <a:rPr lang="zh-CN" altLang="en-US" smtClean="0"/>
              <a:t>2017/4/27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BAAB05-E9BE-4FDE-A443-67E6A1B90DB3}" type="slidenum">
              <a:rPr lang="zh-CN" altLang="en-US" smtClean="0"/>
              <a:t>‹#›</a:t>
            </a:fld>
            <a:endParaRPr lang="zh-CN" altLang="en-US"/>
          </a:p>
        </p:txBody>
      </p:sp>
    </p:spTree>
    <p:extLst>
      <p:ext uri="{BB962C8B-B14F-4D97-AF65-F5344CB8AC3E}">
        <p14:creationId xmlns:p14="http://schemas.microsoft.com/office/powerpoint/2010/main" val="3401091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5" name="文本框 4"/>
          <p:cNvSpPr txBox="1"/>
          <p:nvPr/>
        </p:nvSpPr>
        <p:spPr>
          <a:xfrm>
            <a:off x="5857090" y="6350040"/>
            <a:ext cx="4895892" cy="369332"/>
          </a:xfrm>
          <a:prstGeom prst="rect">
            <a:avLst/>
          </a:prstGeom>
          <a:noFill/>
        </p:spPr>
        <p:txBody>
          <a:bodyPr wrap="none" rtlCol="0">
            <a:spAutoFit/>
          </a:bodyPr>
          <a:lstStyle/>
          <a:p>
            <a:r>
              <a:rPr lang="en-US" altLang="zh-CN" dirty="0">
                <a:solidFill>
                  <a:schemeClr val="bg1"/>
                </a:solidFill>
              </a:rPr>
              <a:t>Deadline</a:t>
            </a:r>
            <a:r>
              <a:rPr lang="zh-CN" altLang="en-US" dirty="0" smtClean="0">
                <a:solidFill>
                  <a:schemeClr val="bg1"/>
                </a:solidFill>
              </a:rPr>
              <a:t>整理， 桌子</a:t>
            </a:r>
            <a:r>
              <a:rPr lang="en-US" altLang="zh-CN" dirty="0" smtClean="0">
                <a:solidFill>
                  <a:schemeClr val="bg1"/>
                </a:solidFill>
              </a:rPr>
              <a:t>22</a:t>
            </a:r>
            <a:r>
              <a:rPr lang="zh-CN" altLang="en-US" dirty="0" smtClean="0">
                <a:solidFill>
                  <a:schemeClr val="bg1"/>
                </a:solidFill>
              </a:rPr>
              <a:t>条腿校对（</a:t>
            </a:r>
            <a:r>
              <a:rPr lang="en-US" altLang="zh-CN" dirty="0">
                <a:solidFill>
                  <a:schemeClr val="bg1"/>
                </a:solidFill>
              </a:rPr>
              <a:t>2017.04.26</a:t>
            </a:r>
            <a:r>
              <a:rPr lang="zh-CN" altLang="en-US" dirty="0">
                <a:solidFill>
                  <a:schemeClr val="bg1"/>
                </a:solidFill>
              </a:rPr>
              <a:t>）</a:t>
            </a:r>
          </a:p>
        </p:txBody>
      </p:sp>
    </p:spTree>
    <p:extLst>
      <p:ext uri="{BB962C8B-B14F-4D97-AF65-F5344CB8AC3E}">
        <p14:creationId xmlns:p14="http://schemas.microsoft.com/office/powerpoint/2010/main" val="2028499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91797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480735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43730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614330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59147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944461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631188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003725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362357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75852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02672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213230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25454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968044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79562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280784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457298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187772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931277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018761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57910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639259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28547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64704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602929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696231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206187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456664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028576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124111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99065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11131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482448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803325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097746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747783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9996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07255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566879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26460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244442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259128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26843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798496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964790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856577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209401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27811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726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33452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302424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53779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5759509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1684</Words>
  <Application>Microsoft Office PowerPoint</Application>
  <PresentationFormat>宽屏</PresentationFormat>
  <Paragraphs>271</Paragraphs>
  <Slides>54</Slides>
  <Notes>54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54</vt:i4>
      </vt:variant>
    </vt:vector>
  </HeadingPairs>
  <TitlesOfParts>
    <vt:vector size="59" baseType="lpstr">
      <vt:lpstr>宋体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yh</dc:creator>
  <cp:lastModifiedBy>yh</cp:lastModifiedBy>
  <cp:revision>89</cp:revision>
  <dcterms:created xsi:type="dcterms:W3CDTF">2017-04-26T08:36:24Z</dcterms:created>
  <dcterms:modified xsi:type="dcterms:W3CDTF">2017-04-27T06:54:36Z</dcterms:modified>
</cp:coreProperties>
</file>